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wmf" ContentType="image/x-wmf"/>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540" r:id="rId2"/>
    <p:sldId id="567" r:id="rId3"/>
    <p:sldId id="566" r:id="rId4"/>
    <p:sldId id="539" r:id="rId5"/>
    <p:sldId id="569" r:id="rId6"/>
    <p:sldId id="568" r:id="rId7"/>
    <p:sldId id="541" r:id="rId8"/>
    <p:sldId id="542" r:id="rId9"/>
    <p:sldId id="543" r:id="rId10"/>
    <p:sldId id="571" r:id="rId11"/>
    <p:sldId id="570" r:id="rId12"/>
    <p:sldId id="550" r:id="rId13"/>
    <p:sldId id="572" r:id="rId14"/>
    <p:sldId id="551" r:id="rId15"/>
    <p:sldId id="573" r:id="rId16"/>
    <p:sldId id="552" r:id="rId17"/>
    <p:sldId id="553" r:id="rId18"/>
    <p:sldId id="554" r:id="rId19"/>
    <p:sldId id="577" r:id="rId20"/>
    <p:sldId id="576" r:id="rId21"/>
    <p:sldId id="575" r:id="rId22"/>
    <p:sldId id="574" r:id="rId23"/>
    <p:sldId id="555" r:id="rId24"/>
    <p:sldId id="556" r:id="rId25"/>
    <p:sldId id="557" r:id="rId26"/>
    <p:sldId id="558" r:id="rId27"/>
    <p:sldId id="559" r:id="rId28"/>
    <p:sldId id="560" r:id="rId29"/>
    <p:sldId id="578" r:id="rId30"/>
    <p:sldId id="561" r:id="rId31"/>
    <p:sldId id="581" r:id="rId32"/>
    <p:sldId id="580" r:id="rId33"/>
    <p:sldId id="579" r:id="rId34"/>
    <p:sldId id="562" r:id="rId35"/>
    <p:sldId id="584" r:id="rId36"/>
    <p:sldId id="583" r:id="rId37"/>
    <p:sldId id="582" r:id="rId38"/>
    <p:sldId id="563" r:id="rId39"/>
    <p:sldId id="564" r:id="rId40"/>
    <p:sldId id="565" r:id="rId41"/>
    <p:sldId id="585" r:id="rId42"/>
    <p:sldId id="352" r:id="rId43"/>
  </p:sldIdLst>
  <p:sldSz cx="9144000" cy="6858000" type="screen4x3"/>
  <p:notesSz cx="6858000" cy="9144000"/>
  <p:defaultTextStyle>
    <a:defPPr>
      <a:defRPr lang="en-US"/>
    </a:defPPr>
    <a:lvl1pPr algn="l" rtl="0" eaLnBrk="0" fontAlgn="base" hangingPunct="0">
      <a:lnSpc>
        <a:spcPct val="87000"/>
      </a:lnSpc>
      <a:spcBef>
        <a:spcPct val="20000"/>
      </a:spcBef>
      <a:spcAft>
        <a:spcPct val="0"/>
      </a:spcAft>
      <a:defRPr sz="5400" kern="1200">
        <a:solidFill>
          <a:schemeClr val="tx1"/>
        </a:solidFill>
        <a:latin typeface="Times New Roman" pitchFamily="18" charset="0"/>
        <a:ea typeface="+mn-ea"/>
        <a:cs typeface="+mn-cs"/>
      </a:defRPr>
    </a:lvl1pPr>
    <a:lvl2pPr marL="457200" algn="l" rtl="0" eaLnBrk="0" fontAlgn="base" hangingPunct="0">
      <a:lnSpc>
        <a:spcPct val="87000"/>
      </a:lnSpc>
      <a:spcBef>
        <a:spcPct val="20000"/>
      </a:spcBef>
      <a:spcAft>
        <a:spcPct val="0"/>
      </a:spcAft>
      <a:defRPr sz="5400" kern="1200">
        <a:solidFill>
          <a:schemeClr val="tx1"/>
        </a:solidFill>
        <a:latin typeface="Times New Roman" pitchFamily="18" charset="0"/>
        <a:ea typeface="+mn-ea"/>
        <a:cs typeface="+mn-cs"/>
      </a:defRPr>
    </a:lvl2pPr>
    <a:lvl3pPr marL="914400" algn="l" rtl="0" eaLnBrk="0" fontAlgn="base" hangingPunct="0">
      <a:lnSpc>
        <a:spcPct val="87000"/>
      </a:lnSpc>
      <a:spcBef>
        <a:spcPct val="20000"/>
      </a:spcBef>
      <a:spcAft>
        <a:spcPct val="0"/>
      </a:spcAft>
      <a:defRPr sz="5400" kern="1200">
        <a:solidFill>
          <a:schemeClr val="tx1"/>
        </a:solidFill>
        <a:latin typeface="Times New Roman" pitchFamily="18" charset="0"/>
        <a:ea typeface="+mn-ea"/>
        <a:cs typeface="+mn-cs"/>
      </a:defRPr>
    </a:lvl3pPr>
    <a:lvl4pPr marL="1371600" algn="l" rtl="0" eaLnBrk="0" fontAlgn="base" hangingPunct="0">
      <a:lnSpc>
        <a:spcPct val="87000"/>
      </a:lnSpc>
      <a:spcBef>
        <a:spcPct val="20000"/>
      </a:spcBef>
      <a:spcAft>
        <a:spcPct val="0"/>
      </a:spcAft>
      <a:defRPr sz="5400" kern="1200">
        <a:solidFill>
          <a:schemeClr val="tx1"/>
        </a:solidFill>
        <a:latin typeface="Times New Roman" pitchFamily="18" charset="0"/>
        <a:ea typeface="+mn-ea"/>
        <a:cs typeface="+mn-cs"/>
      </a:defRPr>
    </a:lvl4pPr>
    <a:lvl5pPr marL="1828800" algn="l" rtl="0" eaLnBrk="0" fontAlgn="base" hangingPunct="0">
      <a:lnSpc>
        <a:spcPct val="87000"/>
      </a:lnSpc>
      <a:spcBef>
        <a:spcPct val="20000"/>
      </a:spcBef>
      <a:spcAft>
        <a:spcPct val="0"/>
      </a:spcAft>
      <a:defRPr sz="5400" kern="1200">
        <a:solidFill>
          <a:schemeClr val="tx1"/>
        </a:solidFill>
        <a:latin typeface="Times New Roman" pitchFamily="18" charset="0"/>
        <a:ea typeface="+mn-ea"/>
        <a:cs typeface="+mn-cs"/>
      </a:defRPr>
    </a:lvl5pPr>
    <a:lvl6pPr marL="2286000" algn="l" defTabSz="914400" rtl="0" eaLnBrk="1" latinLnBrk="0" hangingPunct="1">
      <a:defRPr sz="5400" kern="1200">
        <a:solidFill>
          <a:schemeClr val="tx1"/>
        </a:solidFill>
        <a:latin typeface="Times New Roman" pitchFamily="18" charset="0"/>
        <a:ea typeface="+mn-ea"/>
        <a:cs typeface="+mn-cs"/>
      </a:defRPr>
    </a:lvl6pPr>
    <a:lvl7pPr marL="2743200" algn="l" defTabSz="914400" rtl="0" eaLnBrk="1" latinLnBrk="0" hangingPunct="1">
      <a:defRPr sz="5400" kern="1200">
        <a:solidFill>
          <a:schemeClr val="tx1"/>
        </a:solidFill>
        <a:latin typeface="Times New Roman" pitchFamily="18" charset="0"/>
        <a:ea typeface="+mn-ea"/>
        <a:cs typeface="+mn-cs"/>
      </a:defRPr>
    </a:lvl7pPr>
    <a:lvl8pPr marL="3200400" algn="l" defTabSz="914400" rtl="0" eaLnBrk="1" latinLnBrk="0" hangingPunct="1">
      <a:defRPr sz="5400" kern="1200">
        <a:solidFill>
          <a:schemeClr val="tx1"/>
        </a:solidFill>
        <a:latin typeface="Times New Roman" pitchFamily="18" charset="0"/>
        <a:ea typeface="+mn-ea"/>
        <a:cs typeface="+mn-cs"/>
      </a:defRPr>
    </a:lvl8pPr>
    <a:lvl9pPr marL="3657600" algn="l" defTabSz="914400" rtl="0" eaLnBrk="1" latinLnBrk="0" hangingPunct="1">
      <a:defRPr sz="5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99CC"/>
    <a:srgbClr val="660066"/>
    <a:srgbClr val="FF6699"/>
    <a:srgbClr val="FF9900"/>
    <a:srgbClr val="990099"/>
    <a:srgbClr val="CC6600"/>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90" d="100"/>
          <a:sy n="90" d="100"/>
        </p:scale>
        <p:origin x="-514"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nSpc>
                <a:spcPct val="90000"/>
              </a:lnSpc>
              <a:defRPr sz="1200"/>
            </a:lvl1pPr>
          </a:lstStyle>
          <a:p>
            <a:endParaRPr 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lnSpc>
                <a:spcPct val="90000"/>
              </a:lnSpc>
              <a:defRPr sz="1200"/>
            </a:lvl1pPr>
          </a:lstStyle>
          <a:p>
            <a:endParaRPr 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nSpc>
                <a:spcPct val="90000"/>
              </a:lnSpc>
              <a:defRPr sz="1200"/>
            </a:lvl1pPr>
          </a:lstStyle>
          <a:p>
            <a:endParaRPr 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lnSpc>
                <a:spcPct val="90000"/>
              </a:lnSpc>
              <a:defRPr sz="1200"/>
            </a:lvl1pPr>
          </a:lstStyle>
          <a:p>
            <a:fld id="{8BAA4CEC-5415-4904-9508-79CB2FA509EE}"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nSpc>
                <a:spcPct val="90000"/>
              </a:lnSpc>
              <a:defRPr sz="1200"/>
            </a:lvl1pPr>
          </a:lstStyle>
          <a:p>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lnSpc>
                <a:spcPct val="90000"/>
              </a:lnSpc>
              <a:defRPr sz="1200"/>
            </a:lvl1pPr>
          </a:lstStyle>
          <a:p>
            <a:endParaRPr lang="en-US"/>
          </a:p>
        </p:txBody>
      </p:sp>
      <p:sp>
        <p:nvSpPr>
          <p:cNvPr id="2052" name="Rectangle 4"/>
          <p:cNvSpPr>
            <a:spLocks noChangeArrowheads="1" noTextEdit="1"/>
          </p:cNvSpPr>
          <p:nvPr>
            <p:ph type="sldImg" idx="2"/>
          </p:nvPr>
        </p:nvSpPr>
        <p:spPr bwMode="auto">
          <a:xfrm>
            <a:off x="1144588" y="687388"/>
            <a:ext cx="4568825" cy="3425825"/>
          </a:xfrm>
          <a:prstGeom prst="rect">
            <a:avLst/>
          </a:prstGeom>
          <a:noFill/>
          <a:ln w="12700">
            <a:solidFill>
              <a:srgbClr val="000000"/>
            </a:solidFill>
            <a:miter lim="800000"/>
            <a:headEnd/>
            <a:tailEnd/>
          </a:ln>
          <a:effec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nSpc>
                <a:spcPct val="90000"/>
              </a:lnSpc>
              <a:defRPr sz="1200"/>
            </a:lvl1pPr>
          </a:lstStyle>
          <a:p>
            <a:endParaRPr lang="en-US"/>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lnSpc>
                <a:spcPct val="90000"/>
              </a:lnSpc>
              <a:defRPr sz="1200"/>
            </a:lvl1pPr>
          </a:lstStyle>
          <a:p>
            <a:fld id="{941F17D4-EF70-4ECF-8566-DDF4F6049E2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0AD64C-115F-4A68-98DE-AFD6A9F95CC9}" type="slidenum">
              <a:rPr lang="en-US"/>
              <a:pPr/>
              <a:t>1</a:t>
            </a:fld>
            <a:endParaRPr lang="en-US"/>
          </a:p>
        </p:txBody>
      </p:sp>
      <p:sp>
        <p:nvSpPr>
          <p:cNvPr id="5122" name="Rectangle 2"/>
          <p:cNvSpPr>
            <a:spLocks noChangeArrowheads="1" noTextEdit="1"/>
          </p:cNvSpPr>
          <p:nvPr>
            <p:ph type="sldImg"/>
          </p:nvPr>
        </p:nvSpPr>
        <p:spPr>
          <a:ln cap="flat"/>
        </p:spPr>
      </p:sp>
      <p:sp>
        <p:nvSpPr>
          <p:cNvPr id="512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478553-711A-4EB7-B70E-2017E7697D64}" type="slidenum">
              <a:rPr lang="en-US"/>
              <a:pPr/>
              <a:t>10</a:t>
            </a:fld>
            <a:endParaRPr lang="en-US"/>
          </a:p>
        </p:txBody>
      </p:sp>
      <p:sp>
        <p:nvSpPr>
          <p:cNvPr id="23554" name="Rectangle 2"/>
          <p:cNvSpPr>
            <a:spLocks noChangeArrowheads="1" noTextEdit="1"/>
          </p:cNvSpPr>
          <p:nvPr>
            <p:ph type="sldImg"/>
          </p:nvPr>
        </p:nvSpPr>
        <p:spPr>
          <a:ln cap="flat"/>
        </p:spPr>
      </p:sp>
      <p:sp>
        <p:nvSpPr>
          <p:cNvPr id="2355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2658B0-BC9E-42AE-8701-3B08371E69BE}" type="slidenum">
              <a:rPr lang="en-US"/>
              <a:pPr/>
              <a:t>11</a:t>
            </a:fld>
            <a:endParaRPr lang="en-US"/>
          </a:p>
        </p:txBody>
      </p:sp>
      <p:sp>
        <p:nvSpPr>
          <p:cNvPr id="25602" name="Rectangle 2"/>
          <p:cNvSpPr>
            <a:spLocks noChangeArrowheads="1" noTextEdit="1"/>
          </p:cNvSpPr>
          <p:nvPr>
            <p:ph type="sldImg"/>
          </p:nvPr>
        </p:nvSpPr>
        <p:spPr>
          <a:ln cap="flat"/>
        </p:spPr>
      </p:sp>
      <p:sp>
        <p:nvSpPr>
          <p:cNvPr id="2560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065903-BC2D-4E12-8E87-05FA23FA2CB4}" type="slidenum">
              <a:rPr lang="en-US"/>
              <a:pPr/>
              <a:t>12</a:t>
            </a:fld>
            <a:endParaRPr lang="en-US"/>
          </a:p>
        </p:txBody>
      </p:sp>
      <p:sp>
        <p:nvSpPr>
          <p:cNvPr id="27650" name="Rectangle 2"/>
          <p:cNvSpPr>
            <a:spLocks noChangeArrowheads="1" noTextEdit="1"/>
          </p:cNvSpPr>
          <p:nvPr>
            <p:ph type="sldImg"/>
          </p:nvPr>
        </p:nvSpPr>
        <p:spPr>
          <a:ln cap="flat"/>
        </p:spPr>
      </p:sp>
      <p:sp>
        <p:nvSpPr>
          <p:cNvPr id="2765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2F3824-FF5F-48D7-96CD-E44541804FC0}" type="slidenum">
              <a:rPr lang="en-US"/>
              <a:pPr/>
              <a:t>13</a:t>
            </a:fld>
            <a:endParaRPr lang="en-US"/>
          </a:p>
        </p:txBody>
      </p:sp>
      <p:sp>
        <p:nvSpPr>
          <p:cNvPr id="29698" name="Rectangle 2"/>
          <p:cNvSpPr>
            <a:spLocks noChangeArrowheads="1" noTextEdit="1"/>
          </p:cNvSpPr>
          <p:nvPr>
            <p:ph type="sldImg"/>
          </p:nvPr>
        </p:nvSpPr>
        <p:spPr>
          <a:ln cap="flat"/>
        </p:spPr>
      </p:sp>
      <p:sp>
        <p:nvSpPr>
          <p:cNvPr id="2969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BB38FA-BACB-4781-8D25-917BBDB0EE1B}" type="slidenum">
              <a:rPr lang="en-US"/>
              <a:pPr/>
              <a:t>14</a:t>
            </a:fld>
            <a:endParaRPr lang="en-US"/>
          </a:p>
        </p:txBody>
      </p:sp>
      <p:sp>
        <p:nvSpPr>
          <p:cNvPr id="31746" name="Rectangle 2"/>
          <p:cNvSpPr>
            <a:spLocks noChangeArrowheads="1" noTextEdit="1"/>
          </p:cNvSpPr>
          <p:nvPr>
            <p:ph type="sldImg"/>
          </p:nvPr>
        </p:nvSpPr>
        <p:spPr>
          <a:ln cap="flat"/>
        </p:spPr>
      </p:sp>
      <p:sp>
        <p:nvSpPr>
          <p:cNvPr id="3174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C1001E-E722-4292-83A8-7740E387328D}" type="slidenum">
              <a:rPr lang="en-US"/>
              <a:pPr/>
              <a:t>15</a:t>
            </a:fld>
            <a:endParaRPr lang="en-US"/>
          </a:p>
        </p:txBody>
      </p:sp>
      <p:sp>
        <p:nvSpPr>
          <p:cNvPr id="33794" name="Rectangle 2"/>
          <p:cNvSpPr>
            <a:spLocks noChangeArrowheads="1" noTextEdit="1"/>
          </p:cNvSpPr>
          <p:nvPr>
            <p:ph type="sldImg"/>
          </p:nvPr>
        </p:nvSpPr>
        <p:spPr>
          <a:ln cap="flat"/>
        </p:spPr>
      </p:sp>
      <p:sp>
        <p:nvSpPr>
          <p:cNvPr id="3379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11A659-D32E-41E5-B890-AAF94B6E1227}" type="slidenum">
              <a:rPr lang="en-US"/>
              <a:pPr/>
              <a:t>16</a:t>
            </a:fld>
            <a:endParaRPr lang="en-US"/>
          </a:p>
        </p:txBody>
      </p:sp>
      <p:sp>
        <p:nvSpPr>
          <p:cNvPr id="35842" name="Rectangle 2"/>
          <p:cNvSpPr>
            <a:spLocks noChangeArrowheads="1" noTextEdit="1"/>
          </p:cNvSpPr>
          <p:nvPr>
            <p:ph type="sldImg"/>
          </p:nvPr>
        </p:nvSpPr>
        <p:spPr>
          <a:ln cap="flat"/>
        </p:spPr>
      </p:sp>
      <p:sp>
        <p:nvSpPr>
          <p:cNvPr id="3584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696761-7844-452E-B0E8-D0EE138EC696}" type="slidenum">
              <a:rPr lang="en-US"/>
              <a:pPr/>
              <a:t>17</a:t>
            </a:fld>
            <a:endParaRPr lang="en-US"/>
          </a:p>
        </p:txBody>
      </p:sp>
      <p:sp>
        <p:nvSpPr>
          <p:cNvPr id="37890" name="Rectangle 2"/>
          <p:cNvSpPr>
            <a:spLocks noChangeArrowheads="1" noTextEdit="1"/>
          </p:cNvSpPr>
          <p:nvPr>
            <p:ph type="sldImg"/>
          </p:nvPr>
        </p:nvSpPr>
        <p:spPr>
          <a:ln cap="flat"/>
        </p:spPr>
      </p:sp>
      <p:sp>
        <p:nvSpPr>
          <p:cNvPr id="3789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2B6BF3-D2B1-49E7-B9CA-F544593EE28D}" type="slidenum">
              <a:rPr lang="en-US"/>
              <a:pPr/>
              <a:t>18</a:t>
            </a:fld>
            <a:endParaRPr lang="en-US"/>
          </a:p>
        </p:txBody>
      </p:sp>
      <p:sp>
        <p:nvSpPr>
          <p:cNvPr id="39938" name="Rectangle 2"/>
          <p:cNvSpPr>
            <a:spLocks noChangeArrowheads="1" noTextEdit="1"/>
          </p:cNvSpPr>
          <p:nvPr>
            <p:ph type="sldImg"/>
          </p:nvPr>
        </p:nvSpPr>
        <p:spPr>
          <a:ln cap="flat"/>
        </p:spPr>
      </p:sp>
      <p:sp>
        <p:nvSpPr>
          <p:cNvPr id="3993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6C67C7-1971-4F23-BBC4-45FDF8815CB1}" type="slidenum">
              <a:rPr lang="en-US"/>
              <a:pPr/>
              <a:t>19</a:t>
            </a:fld>
            <a:endParaRPr lang="en-US"/>
          </a:p>
        </p:txBody>
      </p:sp>
      <p:sp>
        <p:nvSpPr>
          <p:cNvPr id="41986" name="Rectangle 2"/>
          <p:cNvSpPr>
            <a:spLocks noChangeArrowheads="1" noTextEdit="1"/>
          </p:cNvSpPr>
          <p:nvPr>
            <p:ph type="sldImg"/>
          </p:nvPr>
        </p:nvSpPr>
        <p:spPr>
          <a:ln cap="flat"/>
        </p:spPr>
      </p:sp>
      <p:sp>
        <p:nvSpPr>
          <p:cNvPr id="4198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1F15E0-6693-4869-852B-700DBCCCD8D9}" type="slidenum">
              <a:rPr lang="en-US"/>
              <a:pPr/>
              <a:t>2</a:t>
            </a:fld>
            <a:endParaRPr lang="en-US"/>
          </a:p>
        </p:txBody>
      </p:sp>
      <p:sp>
        <p:nvSpPr>
          <p:cNvPr id="7170" name="Rectangle 2"/>
          <p:cNvSpPr>
            <a:spLocks noChangeArrowheads="1" noTextEdit="1"/>
          </p:cNvSpPr>
          <p:nvPr>
            <p:ph type="sldImg"/>
          </p:nvPr>
        </p:nvSpPr>
        <p:spPr>
          <a:ln cap="flat"/>
        </p:spPr>
      </p:sp>
      <p:sp>
        <p:nvSpPr>
          <p:cNvPr id="717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25F0D5-2C60-4995-BC84-C87BB007421C}" type="slidenum">
              <a:rPr lang="en-US"/>
              <a:pPr/>
              <a:t>20</a:t>
            </a:fld>
            <a:endParaRPr lang="en-US"/>
          </a:p>
        </p:txBody>
      </p:sp>
      <p:sp>
        <p:nvSpPr>
          <p:cNvPr id="44034" name="Rectangle 2"/>
          <p:cNvSpPr>
            <a:spLocks noChangeArrowheads="1" noTextEdit="1"/>
          </p:cNvSpPr>
          <p:nvPr>
            <p:ph type="sldImg"/>
          </p:nvPr>
        </p:nvSpPr>
        <p:spPr>
          <a:ln cap="flat"/>
        </p:spPr>
      </p:sp>
      <p:sp>
        <p:nvSpPr>
          <p:cNvPr id="4403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24A934-CD6F-41F3-B863-3B52A50C7FFB}" type="slidenum">
              <a:rPr lang="en-US"/>
              <a:pPr/>
              <a:t>21</a:t>
            </a:fld>
            <a:endParaRPr lang="en-US"/>
          </a:p>
        </p:txBody>
      </p:sp>
      <p:sp>
        <p:nvSpPr>
          <p:cNvPr id="46082" name="Rectangle 2"/>
          <p:cNvSpPr>
            <a:spLocks noChangeArrowheads="1" noTextEdit="1"/>
          </p:cNvSpPr>
          <p:nvPr>
            <p:ph type="sldImg"/>
          </p:nvPr>
        </p:nvSpPr>
        <p:spPr>
          <a:ln cap="flat"/>
        </p:spPr>
      </p:sp>
      <p:sp>
        <p:nvSpPr>
          <p:cNvPr id="4608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6DC733-348D-45A9-AF6D-9BAEBA99530E}" type="slidenum">
              <a:rPr lang="en-US"/>
              <a:pPr/>
              <a:t>22</a:t>
            </a:fld>
            <a:endParaRPr lang="en-US"/>
          </a:p>
        </p:txBody>
      </p:sp>
      <p:sp>
        <p:nvSpPr>
          <p:cNvPr id="48130" name="Rectangle 2"/>
          <p:cNvSpPr>
            <a:spLocks noChangeArrowheads="1" noTextEdit="1"/>
          </p:cNvSpPr>
          <p:nvPr>
            <p:ph type="sldImg"/>
          </p:nvPr>
        </p:nvSpPr>
        <p:spPr>
          <a:ln cap="flat"/>
        </p:spPr>
      </p:sp>
      <p:sp>
        <p:nvSpPr>
          <p:cNvPr id="4813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CE2E70-A09E-4B04-A95A-EA9F4984DBF1}" type="slidenum">
              <a:rPr lang="en-US"/>
              <a:pPr/>
              <a:t>23</a:t>
            </a:fld>
            <a:endParaRPr lang="en-US"/>
          </a:p>
        </p:txBody>
      </p:sp>
      <p:sp>
        <p:nvSpPr>
          <p:cNvPr id="50178" name="Rectangle 2"/>
          <p:cNvSpPr>
            <a:spLocks noChangeArrowheads="1" noTextEdit="1"/>
          </p:cNvSpPr>
          <p:nvPr>
            <p:ph type="sldImg"/>
          </p:nvPr>
        </p:nvSpPr>
        <p:spPr>
          <a:ln cap="flat"/>
        </p:spPr>
      </p:sp>
      <p:sp>
        <p:nvSpPr>
          <p:cNvPr id="5017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D18B37-B894-4E8A-A6F7-0AD774FC9C91}" type="slidenum">
              <a:rPr lang="en-US"/>
              <a:pPr/>
              <a:t>24</a:t>
            </a:fld>
            <a:endParaRPr lang="en-US"/>
          </a:p>
        </p:txBody>
      </p:sp>
      <p:sp>
        <p:nvSpPr>
          <p:cNvPr id="52226" name="Rectangle 2"/>
          <p:cNvSpPr>
            <a:spLocks noChangeArrowheads="1" noTextEdit="1"/>
          </p:cNvSpPr>
          <p:nvPr>
            <p:ph type="sldImg"/>
          </p:nvPr>
        </p:nvSpPr>
        <p:spPr>
          <a:ln cap="flat"/>
        </p:spPr>
      </p:sp>
      <p:sp>
        <p:nvSpPr>
          <p:cNvPr id="5222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FE7570-78A8-4B13-943F-4FCAEF7E47DE}" type="slidenum">
              <a:rPr lang="en-US"/>
              <a:pPr/>
              <a:t>25</a:t>
            </a:fld>
            <a:endParaRPr lang="en-US"/>
          </a:p>
        </p:txBody>
      </p:sp>
      <p:sp>
        <p:nvSpPr>
          <p:cNvPr id="54274" name="Rectangle 2"/>
          <p:cNvSpPr>
            <a:spLocks noChangeArrowheads="1" noTextEdit="1"/>
          </p:cNvSpPr>
          <p:nvPr>
            <p:ph type="sldImg"/>
          </p:nvPr>
        </p:nvSpPr>
        <p:spPr>
          <a:ln cap="flat"/>
        </p:spPr>
      </p:sp>
      <p:sp>
        <p:nvSpPr>
          <p:cNvPr id="5427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EEAD75-3F66-4FAF-9D44-E84890CBDBA4}" type="slidenum">
              <a:rPr lang="en-US"/>
              <a:pPr/>
              <a:t>26</a:t>
            </a:fld>
            <a:endParaRPr lang="en-US"/>
          </a:p>
        </p:txBody>
      </p:sp>
      <p:sp>
        <p:nvSpPr>
          <p:cNvPr id="56322" name="Rectangle 2"/>
          <p:cNvSpPr>
            <a:spLocks noChangeArrowheads="1" noTextEdit="1"/>
          </p:cNvSpPr>
          <p:nvPr>
            <p:ph type="sldImg"/>
          </p:nvPr>
        </p:nvSpPr>
        <p:spPr>
          <a:ln cap="flat"/>
        </p:spPr>
      </p:sp>
      <p:sp>
        <p:nvSpPr>
          <p:cNvPr id="5632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6AD385-6AC3-4189-B35B-0B8A7D025585}" type="slidenum">
              <a:rPr lang="en-US"/>
              <a:pPr/>
              <a:t>27</a:t>
            </a:fld>
            <a:endParaRPr lang="en-US"/>
          </a:p>
        </p:txBody>
      </p:sp>
      <p:sp>
        <p:nvSpPr>
          <p:cNvPr id="58370" name="Rectangle 2"/>
          <p:cNvSpPr>
            <a:spLocks noChangeArrowheads="1" noTextEdit="1"/>
          </p:cNvSpPr>
          <p:nvPr>
            <p:ph type="sldImg"/>
          </p:nvPr>
        </p:nvSpPr>
        <p:spPr>
          <a:ln cap="flat"/>
        </p:spPr>
      </p:sp>
      <p:sp>
        <p:nvSpPr>
          <p:cNvPr id="5837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2DB20B-4CFA-4305-8DDB-30BC46CA547B}" type="slidenum">
              <a:rPr lang="en-US"/>
              <a:pPr/>
              <a:t>28</a:t>
            </a:fld>
            <a:endParaRPr lang="en-US"/>
          </a:p>
        </p:txBody>
      </p:sp>
      <p:sp>
        <p:nvSpPr>
          <p:cNvPr id="60418" name="Rectangle 2"/>
          <p:cNvSpPr>
            <a:spLocks noChangeArrowheads="1" noTextEdit="1"/>
          </p:cNvSpPr>
          <p:nvPr>
            <p:ph type="sldImg"/>
          </p:nvPr>
        </p:nvSpPr>
        <p:spPr>
          <a:ln cap="flat"/>
        </p:spPr>
      </p:sp>
      <p:sp>
        <p:nvSpPr>
          <p:cNvPr id="6041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0825BD-B4D0-4AC5-8960-8B33B8CA38A4}" type="slidenum">
              <a:rPr lang="en-US"/>
              <a:pPr/>
              <a:t>29</a:t>
            </a:fld>
            <a:endParaRPr lang="en-US"/>
          </a:p>
        </p:txBody>
      </p:sp>
      <p:sp>
        <p:nvSpPr>
          <p:cNvPr id="62466" name="Rectangle 2"/>
          <p:cNvSpPr>
            <a:spLocks noChangeArrowheads="1" noTextEdit="1"/>
          </p:cNvSpPr>
          <p:nvPr>
            <p:ph type="sldImg"/>
          </p:nvPr>
        </p:nvSpPr>
        <p:spPr>
          <a:ln cap="flat"/>
        </p:spPr>
      </p:sp>
      <p:sp>
        <p:nvSpPr>
          <p:cNvPr id="6246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1E8F17-D508-4D2A-BBAD-703C77A85561}" type="slidenum">
              <a:rPr lang="en-US"/>
              <a:pPr/>
              <a:t>3</a:t>
            </a:fld>
            <a:endParaRPr lang="en-US"/>
          </a:p>
        </p:txBody>
      </p:sp>
      <p:sp>
        <p:nvSpPr>
          <p:cNvPr id="9218" name="Rectangle 2"/>
          <p:cNvSpPr>
            <a:spLocks noChangeArrowheads="1" noTextEdit="1"/>
          </p:cNvSpPr>
          <p:nvPr>
            <p:ph type="sldImg"/>
          </p:nvPr>
        </p:nvSpPr>
        <p:spPr>
          <a:ln cap="flat"/>
        </p:spPr>
      </p:sp>
      <p:sp>
        <p:nvSpPr>
          <p:cNvPr id="921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BE00E5-9FCA-4EF1-9B4D-8E0D66C1B749}" type="slidenum">
              <a:rPr lang="en-US"/>
              <a:pPr/>
              <a:t>30</a:t>
            </a:fld>
            <a:endParaRPr lang="en-US"/>
          </a:p>
        </p:txBody>
      </p:sp>
      <p:sp>
        <p:nvSpPr>
          <p:cNvPr id="64514" name="Rectangle 2"/>
          <p:cNvSpPr>
            <a:spLocks noChangeArrowheads="1" noTextEdit="1"/>
          </p:cNvSpPr>
          <p:nvPr>
            <p:ph type="sldImg"/>
          </p:nvPr>
        </p:nvSpPr>
        <p:spPr>
          <a:ln cap="flat"/>
        </p:spPr>
      </p:sp>
      <p:sp>
        <p:nvSpPr>
          <p:cNvPr id="6451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927B29-2EAE-4227-BEA4-94F3FB6B1982}" type="slidenum">
              <a:rPr lang="en-US"/>
              <a:pPr/>
              <a:t>31</a:t>
            </a:fld>
            <a:endParaRPr lang="en-US"/>
          </a:p>
        </p:txBody>
      </p:sp>
      <p:sp>
        <p:nvSpPr>
          <p:cNvPr id="66562" name="Rectangle 2"/>
          <p:cNvSpPr>
            <a:spLocks noChangeArrowheads="1" noTextEdit="1"/>
          </p:cNvSpPr>
          <p:nvPr>
            <p:ph type="sldImg"/>
          </p:nvPr>
        </p:nvSpPr>
        <p:spPr>
          <a:ln cap="flat"/>
        </p:spPr>
      </p:sp>
      <p:sp>
        <p:nvSpPr>
          <p:cNvPr id="6656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6B7801-DE66-401D-AE9A-C505F6573071}" type="slidenum">
              <a:rPr lang="en-US"/>
              <a:pPr/>
              <a:t>32</a:t>
            </a:fld>
            <a:endParaRPr lang="en-US"/>
          </a:p>
        </p:txBody>
      </p:sp>
      <p:sp>
        <p:nvSpPr>
          <p:cNvPr id="68610" name="Rectangle 2"/>
          <p:cNvSpPr>
            <a:spLocks noChangeArrowheads="1" noTextEdit="1"/>
          </p:cNvSpPr>
          <p:nvPr>
            <p:ph type="sldImg"/>
          </p:nvPr>
        </p:nvSpPr>
        <p:spPr>
          <a:ln cap="flat"/>
        </p:spPr>
      </p:sp>
      <p:sp>
        <p:nvSpPr>
          <p:cNvPr id="6861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468051-0DB5-44B1-A62E-46A8FCFFCF26}" type="slidenum">
              <a:rPr lang="en-US"/>
              <a:pPr/>
              <a:t>33</a:t>
            </a:fld>
            <a:endParaRPr lang="en-US"/>
          </a:p>
        </p:txBody>
      </p:sp>
      <p:sp>
        <p:nvSpPr>
          <p:cNvPr id="70658" name="Rectangle 2"/>
          <p:cNvSpPr>
            <a:spLocks noChangeArrowheads="1" noTextEdit="1"/>
          </p:cNvSpPr>
          <p:nvPr>
            <p:ph type="sldImg"/>
          </p:nvPr>
        </p:nvSpPr>
        <p:spPr>
          <a:ln cap="flat"/>
        </p:spPr>
      </p:sp>
      <p:sp>
        <p:nvSpPr>
          <p:cNvPr id="7065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618996-7D57-40ED-A0AE-0E615E27B8A8}" type="slidenum">
              <a:rPr lang="en-US"/>
              <a:pPr/>
              <a:t>34</a:t>
            </a:fld>
            <a:endParaRPr lang="en-US"/>
          </a:p>
        </p:txBody>
      </p:sp>
      <p:sp>
        <p:nvSpPr>
          <p:cNvPr id="72706" name="Rectangle 2"/>
          <p:cNvSpPr>
            <a:spLocks noChangeArrowheads="1" noTextEdit="1"/>
          </p:cNvSpPr>
          <p:nvPr>
            <p:ph type="sldImg"/>
          </p:nvPr>
        </p:nvSpPr>
        <p:spPr>
          <a:ln cap="flat"/>
        </p:spPr>
      </p:sp>
      <p:sp>
        <p:nvSpPr>
          <p:cNvPr id="7270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7370EF-5073-4A75-85CA-E904E124460E}" type="slidenum">
              <a:rPr lang="en-US"/>
              <a:pPr/>
              <a:t>35</a:t>
            </a:fld>
            <a:endParaRPr lang="en-US"/>
          </a:p>
        </p:txBody>
      </p:sp>
      <p:sp>
        <p:nvSpPr>
          <p:cNvPr id="74754" name="Rectangle 2"/>
          <p:cNvSpPr>
            <a:spLocks noChangeArrowheads="1" noTextEdit="1"/>
          </p:cNvSpPr>
          <p:nvPr>
            <p:ph type="sldImg"/>
          </p:nvPr>
        </p:nvSpPr>
        <p:spPr>
          <a:ln cap="flat"/>
        </p:spPr>
      </p:sp>
      <p:sp>
        <p:nvSpPr>
          <p:cNvPr id="7475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DD3ED-FCB7-4D12-9BA5-476A79B155C8}" type="slidenum">
              <a:rPr lang="en-US"/>
              <a:pPr/>
              <a:t>36</a:t>
            </a:fld>
            <a:endParaRPr lang="en-US"/>
          </a:p>
        </p:txBody>
      </p:sp>
      <p:sp>
        <p:nvSpPr>
          <p:cNvPr id="76802" name="Rectangle 2"/>
          <p:cNvSpPr>
            <a:spLocks noChangeArrowheads="1" noTextEdit="1"/>
          </p:cNvSpPr>
          <p:nvPr>
            <p:ph type="sldImg"/>
          </p:nvPr>
        </p:nvSpPr>
        <p:spPr>
          <a:ln cap="flat"/>
        </p:spPr>
      </p:sp>
      <p:sp>
        <p:nvSpPr>
          <p:cNvPr id="7680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2721C6-DC24-454B-B03B-1091625648B4}" type="slidenum">
              <a:rPr lang="en-US"/>
              <a:pPr/>
              <a:t>37</a:t>
            </a:fld>
            <a:endParaRPr lang="en-US"/>
          </a:p>
        </p:txBody>
      </p:sp>
      <p:sp>
        <p:nvSpPr>
          <p:cNvPr id="78850" name="Rectangle 2"/>
          <p:cNvSpPr>
            <a:spLocks noChangeArrowheads="1" noTextEdit="1"/>
          </p:cNvSpPr>
          <p:nvPr>
            <p:ph type="sldImg"/>
          </p:nvPr>
        </p:nvSpPr>
        <p:spPr>
          <a:ln cap="flat"/>
        </p:spPr>
      </p:sp>
      <p:sp>
        <p:nvSpPr>
          <p:cNvPr id="7885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7E6390-21BE-4E75-88AD-579EE4DA53D6}" type="slidenum">
              <a:rPr lang="en-US"/>
              <a:pPr/>
              <a:t>38</a:t>
            </a:fld>
            <a:endParaRPr lang="en-US"/>
          </a:p>
        </p:txBody>
      </p:sp>
      <p:sp>
        <p:nvSpPr>
          <p:cNvPr id="80898" name="Rectangle 2"/>
          <p:cNvSpPr>
            <a:spLocks noChangeArrowheads="1" noTextEdit="1"/>
          </p:cNvSpPr>
          <p:nvPr>
            <p:ph type="sldImg"/>
          </p:nvPr>
        </p:nvSpPr>
        <p:spPr>
          <a:ln cap="flat"/>
        </p:spPr>
      </p:sp>
      <p:sp>
        <p:nvSpPr>
          <p:cNvPr id="8089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4FDA2B-4050-45BE-9A3F-1F3D9A8E9749}" type="slidenum">
              <a:rPr lang="en-US"/>
              <a:pPr/>
              <a:t>39</a:t>
            </a:fld>
            <a:endParaRPr lang="en-US"/>
          </a:p>
        </p:txBody>
      </p:sp>
      <p:sp>
        <p:nvSpPr>
          <p:cNvPr id="82946" name="Rectangle 2"/>
          <p:cNvSpPr>
            <a:spLocks noChangeArrowheads="1" noTextEdit="1"/>
          </p:cNvSpPr>
          <p:nvPr>
            <p:ph type="sldImg"/>
          </p:nvPr>
        </p:nvSpPr>
        <p:spPr>
          <a:ln cap="flat"/>
        </p:spPr>
      </p:sp>
      <p:sp>
        <p:nvSpPr>
          <p:cNvPr id="8294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3D64AD-FEA0-45C1-851A-9AC31FE3297D}" type="slidenum">
              <a:rPr lang="en-US"/>
              <a:pPr/>
              <a:t>4</a:t>
            </a:fld>
            <a:endParaRPr lang="en-US"/>
          </a:p>
        </p:txBody>
      </p:sp>
      <p:sp>
        <p:nvSpPr>
          <p:cNvPr id="11266" name="Rectangle 2"/>
          <p:cNvSpPr>
            <a:spLocks noChangeArrowheads="1" noTextEdit="1"/>
          </p:cNvSpPr>
          <p:nvPr>
            <p:ph type="sldImg"/>
          </p:nvPr>
        </p:nvSpPr>
        <p:spPr>
          <a:ln cap="flat"/>
        </p:spPr>
      </p:sp>
      <p:sp>
        <p:nvSpPr>
          <p:cNvPr id="1126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91A3A4-D498-4323-876D-66F367E1C0E5}" type="slidenum">
              <a:rPr lang="en-US"/>
              <a:pPr/>
              <a:t>40</a:t>
            </a:fld>
            <a:endParaRPr lang="en-US"/>
          </a:p>
        </p:txBody>
      </p:sp>
      <p:sp>
        <p:nvSpPr>
          <p:cNvPr id="84994" name="Rectangle 2"/>
          <p:cNvSpPr>
            <a:spLocks noChangeArrowheads="1" noTextEdit="1"/>
          </p:cNvSpPr>
          <p:nvPr>
            <p:ph type="sldImg"/>
          </p:nvPr>
        </p:nvSpPr>
        <p:spPr>
          <a:ln cap="flat"/>
        </p:spPr>
      </p:sp>
      <p:sp>
        <p:nvSpPr>
          <p:cNvPr id="8499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855735-89D3-43DA-9784-CD02C942DB7B}" type="slidenum">
              <a:rPr lang="en-US"/>
              <a:pPr/>
              <a:t>41</a:t>
            </a:fld>
            <a:endParaRPr lang="en-US"/>
          </a:p>
        </p:txBody>
      </p:sp>
      <p:sp>
        <p:nvSpPr>
          <p:cNvPr id="87042" name="Rectangle 2"/>
          <p:cNvSpPr>
            <a:spLocks noChangeArrowheads="1" noTextEdit="1"/>
          </p:cNvSpPr>
          <p:nvPr>
            <p:ph type="sldImg"/>
          </p:nvPr>
        </p:nvSpPr>
        <p:spPr>
          <a:ln cap="flat"/>
        </p:spPr>
      </p:sp>
      <p:sp>
        <p:nvSpPr>
          <p:cNvPr id="8704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143A60-F4D6-4F16-80E3-D12243DA5887}" type="slidenum">
              <a:rPr lang="en-US"/>
              <a:pPr/>
              <a:t>42</a:t>
            </a:fld>
            <a:endParaRPr lang="en-US"/>
          </a:p>
        </p:txBody>
      </p:sp>
      <p:sp>
        <p:nvSpPr>
          <p:cNvPr id="89090" name="Rectangle 2"/>
          <p:cNvSpPr>
            <a:spLocks noChangeArrowheads="1" noTextEdit="1"/>
          </p:cNvSpPr>
          <p:nvPr>
            <p:ph type="sldImg"/>
          </p:nvPr>
        </p:nvSpPr>
        <p:spPr>
          <a:ln cap="flat"/>
        </p:spPr>
      </p:sp>
      <p:sp>
        <p:nvSpPr>
          <p:cNvPr id="8909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91FB92-55F4-497E-A3A4-947D642E611F}" type="slidenum">
              <a:rPr lang="en-US"/>
              <a:pPr/>
              <a:t>5</a:t>
            </a:fld>
            <a:endParaRPr lang="en-US"/>
          </a:p>
        </p:txBody>
      </p:sp>
      <p:sp>
        <p:nvSpPr>
          <p:cNvPr id="13314" name="Rectangle 2"/>
          <p:cNvSpPr>
            <a:spLocks noChangeArrowheads="1" noTextEdit="1"/>
          </p:cNvSpPr>
          <p:nvPr>
            <p:ph type="sldImg"/>
          </p:nvPr>
        </p:nvSpPr>
        <p:spPr>
          <a:ln cap="flat"/>
        </p:spPr>
      </p:sp>
      <p:sp>
        <p:nvSpPr>
          <p:cNvPr id="1331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2A6502-EB04-48BC-9057-0C7C1D3DF05A}" type="slidenum">
              <a:rPr lang="en-US"/>
              <a:pPr/>
              <a:t>6</a:t>
            </a:fld>
            <a:endParaRPr lang="en-US"/>
          </a:p>
        </p:txBody>
      </p:sp>
      <p:sp>
        <p:nvSpPr>
          <p:cNvPr id="15362" name="Rectangle 2"/>
          <p:cNvSpPr>
            <a:spLocks noChangeArrowheads="1" noTextEdit="1"/>
          </p:cNvSpPr>
          <p:nvPr>
            <p:ph type="sldImg"/>
          </p:nvPr>
        </p:nvSpPr>
        <p:spPr>
          <a:ln cap="flat"/>
        </p:spPr>
      </p:sp>
      <p:sp>
        <p:nvSpPr>
          <p:cNvPr id="1536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8BE242-E336-45E4-A26A-CBBBA9D0B113}" type="slidenum">
              <a:rPr lang="en-US"/>
              <a:pPr/>
              <a:t>7</a:t>
            </a:fld>
            <a:endParaRPr lang="en-US"/>
          </a:p>
        </p:txBody>
      </p:sp>
      <p:sp>
        <p:nvSpPr>
          <p:cNvPr id="17410" name="Rectangle 2"/>
          <p:cNvSpPr>
            <a:spLocks noChangeArrowheads="1" noTextEdit="1"/>
          </p:cNvSpPr>
          <p:nvPr>
            <p:ph type="sldImg"/>
          </p:nvPr>
        </p:nvSpPr>
        <p:spPr>
          <a:ln cap="flat"/>
        </p:spPr>
      </p:sp>
      <p:sp>
        <p:nvSpPr>
          <p:cNvPr id="1741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75060E-EF21-4EE7-B2CB-0134F2BEF779}" type="slidenum">
              <a:rPr lang="en-US"/>
              <a:pPr/>
              <a:t>8</a:t>
            </a:fld>
            <a:endParaRPr lang="en-US"/>
          </a:p>
        </p:txBody>
      </p:sp>
      <p:sp>
        <p:nvSpPr>
          <p:cNvPr id="19458" name="Rectangle 2"/>
          <p:cNvSpPr>
            <a:spLocks noChangeArrowheads="1" noTextEdit="1"/>
          </p:cNvSpPr>
          <p:nvPr>
            <p:ph type="sldImg"/>
          </p:nvPr>
        </p:nvSpPr>
        <p:spPr>
          <a:ln cap="flat"/>
        </p:spPr>
      </p:sp>
      <p:sp>
        <p:nvSpPr>
          <p:cNvPr id="1945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C1E5E9-6CE7-433D-A075-D7B14361A286}" type="slidenum">
              <a:rPr lang="en-US"/>
              <a:pPr/>
              <a:t>9</a:t>
            </a:fld>
            <a:endParaRPr lang="en-US"/>
          </a:p>
        </p:txBody>
      </p:sp>
      <p:sp>
        <p:nvSpPr>
          <p:cNvPr id="21506" name="Rectangle 2"/>
          <p:cNvSpPr>
            <a:spLocks noChangeArrowheads="1" noTextEdit="1"/>
          </p:cNvSpPr>
          <p:nvPr>
            <p:ph type="sldImg"/>
          </p:nvPr>
        </p:nvSpPr>
        <p:spPr>
          <a:ln cap="flat"/>
        </p:spPr>
      </p:sp>
      <p:sp>
        <p:nvSpPr>
          <p:cNvPr id="21507" name="Rectangle 3"/>
          <p:cNvSpPr>
            <a:spLocks noGrp="1" noChangeArrowheads="1"/>
          </p:cNvSpPr>
          <p:nvPr>
            <p:ph type="body" idx="1"/>
          </p:nvPr>
        </p:nvSpPr>
        <p:spPr>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a:lvl1pPr>
          </a:lstStyle>
          <a:p>
            <a:r>
              <a:rPr lang="en-US"/>
              <a:t> ©199</a:t>
            </a:r>
            <a:r>
              <a:rPr lang="en-US" sz="1200" b="0"/>
              <a:t>9 South-Western College Publishing</a:t>
            </a:r>
          </a:p>
        </p:txBody>
      </p:sp>
      <p:sp>
        <p:nvSpPr>
          <p:cNvPr id="5" name="Slide Number Placeholder 4"/>
          <p:cNvSpPr>
            <a:spLocks noGrp="1"/>
          </p:cNvSpPr>
          <p:nvPr>
            <p:ph type="sldNum" sz="quarter" idx="11"/>
          </p:nvPr>
        </p:nvSpPr>
        <p:spPr/>
        <p:txBody>
          <a:bodyPr/>
          <a:lstStyle>
            <a:lvl1pPr>
              <a:defRPr/>
            </a:lvl1pPr>
          </a:lstStyle>
          <a:p>
            <a:fld id="{853DA4DC-0BD3-4469-B237-A8A130246D4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 ©199</a:t>
            </a:r>
            <a:r>
              <a:rPr lang="en-US" sz="1200" b="0"/>
              <a:t>9 South-Western College Publishing</a:t>
            </a:r>
          </a:p>
        </p:txBody>
      </p:sp>
      <p:sp>
        <p:nvSpPr>
          <p:cNvPr id="5" name="Slide Number Placeholder 4"/>
          <p:cNvSpPr>
            <a:spLocks noGrp="1"/>
          </p:cNvSpPr>
          <p:nvPr>
            <p:ph type="sldNum" sz="quarter" idx="11"/>
          </p:nvPr>
        </p:nvSpPr>
        <p:spPr/>
        <p:txBody>
          <a:bodyPr/>
          <a:lstStyle>
            <a:lvl1pPr>
              <a:defRPr/>
            </a:lvl1pPr>
          </a:lstStyle>
          <a:p>
            <a:fld id="{A256CE3C-F990-4207-A792-AADB25E6E8F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 ©199</a:t>
            </a:r>
            <a:r>
              <a:rPr lang="en-US" sz="1200" b="0"/>
              <a:t>9 South-Western College Publishing</a:t>
            </a:r>
          </a:p>
        </p:txBody>
      </p:sp>
      <p:sp>
        <p:nvSpPr>
          <p:cNvPr id="5" name="Slide Number Placeholder 4"/>
          <p:cNvSpPr>
            <a:spLocks noGrp="1"/>
          </p:cNvSpPr>
          <p:nvPr>
            <p:ph type="sldNum" sz="quarter" idx="11"/>
          </p:nvPr>
        </p:nvSpPr>
        <p:spPr/>
        <p:txBody>
          <a:bodyPr/>
          <a:lstStyle>
            <a:lvl1pPr>
              <a:defRPr/>
            </a:lvl1pPr>
          </a:lstStyle>
          <a:p>
            <a:fld id="{F9A8D50E-A492-44EA-8C24-17BE950C97F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 ©199</a:t>
            </a:r>
            <a:r>
              <a:rPr lang="en-US" sz="1200" b="0"/>
              <a:t>9 South-Western College Publishing</a:t>
            </a:r>
          </a:p>
        </p:txBody>
      </p:sp>
      <p:sp>
        <p:nvSpPr>
          <p:cNvPr id="5" name="Slide Number Placeholder 4"/>
          <p:cNvSpPr>
            <a:spLocks noGrp="1"/>
          </p:cNvSpPr>
          <p:nvPr>
            <p:ph type="sldNum" sz="quarter" idx="11"/>
          </p:nvPr>
        </p:nvSpPr>
        <p:spPr/>
        <p:txBody>
          <a:bodyPr/>
          <a:lstStyle>
            <a:lvl1pPr>
              <a:defRPr/>
            </a:lvl1pPr>
          </a:lstStyle>
          <a:p>
            <a:fld id="{A400D773-C270-46B1-BCF8-3E4D7AD862F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US"/>
              <a:t> ©199</a:t>
            </a:r>
            <a:r>
              <a:rPr lang="en-US" sz="1200" b="0"/>
              <a:t>9 South-Western College Publishing</a:t>
            </a:r>
          </a:p>
        </p:txBody>
      </p:sp>
      <p:sp>
        <p:nvSpPr>
          <p:cNvPr id="5" name="Slide Number Placeholder 4"/>
          <p:cNvSpPr>
            <a:spLocks noGrp="1"/>
          </p:cNvSpPr>
          <p:nvPr>
            <p:ph type="sldNum" sz="quarter" idx="11"/>
          </p:nvPr>
        </p:nvSpPr>
        <p:spPr/>
        <p:txBody>
          <a:bodyPr/>
          <a:lstStyle>
            <a:lvl1pPr>
              <a:defRPr/>
            </a:lvl1pPr>
          </a:lstStyle>
          <a:p>
            <a:fld id="{017D387A-4390-4E6C-9B8A-90CDBF4EAB7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a:t> ©199</a:t>
            </a:r>
            <a:r>
              <a:rPr lang="en-US" sz="1200" b="0"/>
              <a:t>9 South-Western College Publishing</a:t>
            </a:r>
          </a:p>
        </p:txBody>
      </p:sp>
      <p:sp>
        <p:nvSpPr>
          <p:cNvPr id="6" name="Slide Number Placeholder 5"/>
          <p:cNvSpPr>
            <a:spLocks noGrp="1"/>
          </p:cNvSpPr>
          <p:nvPr>
            <p:ph type="sldNum" sz="quarter" idx="11"/>
          </p:nvPr>
        </p:nvSpPr>
        <p:spPr/>
        <p:txBody>
          <a:bodyPr/>
          <a:lstStyle>
            <a:lvl1pPr>
              <a:defRPr/>
            </a:lvl1pPr>
          </a:lstStyle>
          <a:p>
            <a:fld id="{6EFD23BB-092E-485D-8898-0667BA8B9A4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a:t> ©199</a:t>
            </a:r>
            <a:r>
              <a:rPr lang="en-US" sz="1200" b="0"/>
              <a:t>9 South-Western College Publishing</a:t>
            </a:r>
          </a:p>
        </p:txBody>
      </p:sp>
      <p:sp>
        <p:nvSpPr>
          <p:cNvPr id="8" name="Slide Number Placeholder 7"/>
          <p:cNvSpPr>
            <a:spLocks noGrp="1"/>
          </p:cNvSpPr>
          <p:nvPr>
            <p:ph type="sldNum" sz="quarter" idx="11"/>
          </p:nvPr>
        </p:nvSpPr>
        <p:spPr/>
        <p:txBody>
          <a:bodyPr/>
          <a:lstStyle>
            <a:lvl1pPr>
              <a:defRPr/>
            </a:lvl1pPr>
          </a:lstStyle>
          <a:p>
            <a:fld id="{0F9EF6F9-86EA-4D40-AD44-64589442AB8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a:t> ©199</a:t>
            </a:r>
            <a:r>
              <a:rPr lang="en-US" sz="1200" b="0"/>
              <a:t>9 South-Western College Publishing</a:t>
            </a:r>
          </a:p>
        </p:txBody>
      </p:sp>
      <p:sp>
        <p:nvSpPr>
          <p:cNvPr id="4" name="Slide Number Placeholder 3"/>
          <p:cNvSpPr>
            <a:spLocks noGrp="1"/>
          </p:cNvSpPr>
          <p:nvPr>
            <p:ph type="sldNum" sz="quarter" idx="11"/>
          </p:nvPr>
        </p:nvSpPr>
        <p:spPr/>
        <p:txBody>
          <a:bodyPr/>
          <a:lstStyle>
            <a:lvl1pPr>
              <a:defRPr/>
            </a:lvl1pPr>
          </a:lstStyle>
          <a:p>
            <a:fld id="{8C85057F-9754-4253-8437-D77CB6DF82C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t> ©199</a:t>
            </a:r>
            <a:r>
              <a:rPr lang="en-US" sz="1200" b="0"/>
              <a:t>9 South-Western College Publishing</a:t>
            </a:r>
          </a:p>
        </p:txBody>
      </p:sp>
      <p:sp>
        <p:nvSpPr>
          <p:cNvPr id="3" name="Slide Number Placeholder 2"/>
          <p:cNvSpPr>
            <a:spLocks noGrp="1"/>
          </p:cNvSpPr>
          <p:nvPr>
            <p:ph type="sldNum" sz="quarter" idx="11"/>
          </p:nvPr>
        </p:nvSpPr>
        <p:spPr/>
        <p:txBody>
          <a:bodyPr/>
          <a:lstStyle>
            <a:lvl1pPr>
              <a:defRPr/>
            </a:lvl1pPr>
          </a:lstStyle>
          <a:p>
            <a:fld id="{6A6CB256-F1A0-4481-A3C0-D696969F7FC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t> ©199</a:t>
            </a:r>
            <a:r>
              <a:rPr lang="en-US" sz="1200" b="0"/>
              <a:t>9 South-Western College Publishing</a:t>
            </a:r>
          </a:p>
        </p:txBody>
      </p:sp>
      <p:sp>
        <p:nvSpPr>
          <p:cNvPr id="6" name="Slide Number Placeholder 5"/>
          <p:cNvSpPr>
            <a:spLocks noGrp="1"/>
          </p:cNvSpPr>
          <p:nvPr>
            <p:ph type="sldNum" sz="quarter" idx="11"/>
          </p:nvPr>
        </p:nvSpPr>
        <p:spPr/>
        <p:txBody>
          <a:bodyPr/>
          <a:lstStyle>
            <a:lvl1pPr>
              <a:defRPr/>
            </a:lvl1pPr>
          </a:lstStyle>
          <a:p>
            <a:fld id="{DC2200BE-82E4-4EAE-8831-4A25774FB5B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t> ©199</a:t>
            </a:r>
            <a:r>
              <a:rPr lang="en-US" sz="1200" b="0"/>
              <a:t>9 South-Western College Publishing</a:t>
            </a:r>
          </a:p>
        </p:txBody>
      </p:sp>
      <p:sp>
        <p:nvSpPr>
          <p:cNvPr id="6" name="Slide Number Placeholder 5"/>
          <p:cNvSpPr>
            <a:spLocks noGrp="1"/>
          </p:cNvSpPr>
          <p:nvPr>
            <p:ph type="sldNum" sz="quarter" idx="11"/>
          </p:nvPr>
        </p:nvSpPr>
        <p:spPr/>
        <p:txBody>
          <a:bodyPr/>
          <a:lstStyle>
            <a:lvl1pPr>
              <a:defRPr/>
            </a:lvl1pPr>
          </a:lstStyle>
          <a:p>
            <a:fld id="{5D6959CB-3C24-477A-805D-1A70DB3816F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chemeClr val="bg1"/>
            </a:gs>
            <a:gs pos="100000">
              <a:schemeClr val="bg1">
                <a:gamma/>
                <a:shade val="100000"/>
                <a:invGamma/>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ftr" sz="quarter" idx="3"/>
          </p:nvPr>
        </p:nvSpPr>
        <p:spPr bwMode="auto">
          <a:xfrm>
            <a:off x="130175" y="6270625"/>
            <a:ext cx="3733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lnSpc>
                <a:spcPct val="100000"/>
              </a:lnSpc>
              <a:spcBef>
                <a:spcPct val="0"/>
              </a:spcBef>
              <a:defRPr sz="1400" b="1"/>
            </a:lvl1pPr>
          </a:lstStyle>
          <a:p>
            <a:r>
              <a:rPr lang="en-US"/>
              <a:t> ©199</a:t>
            </a:r>
            <a:r>
              <a:rPr lang="en-US" sz="1200"/>
              <a:t>9 South-Western College Publishing</a:t>
            </a:r>
          </a:p>
        </p:txBody>
      </p:sp>
      <p:sp>
        <p:nvSpPr>
          <p:cNvPr id="1029" name="Rectangle 5"/>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lnSpc>
                <a:spcPct val="100000"/>
              </a:lnSpc>
              <a:spcBef>
                <a:spcPct val="0"/>
              </a:spcBef>
              <a:defRPr sz="1400"/>
            </a:lvl1pPr>
          </a:lstStyle>
          <a:p>
            <a:fld id="{39B44C25-E714-4526-9929-860B78877C0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b="1">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Times New Roman" pitchFamily="18" charset="0"/>
        </a:defRPr>
      </a:lvl2pPr>
      <a:lvl3pPr algn="ctr" rtl="0" eaLnBrk="0" fontAlgn="base" hangingPunct="0">
        <a:spcBef>
          <a:spcPct val="0"/>
        </a:spcBef>
        <a:spcAft>
          <a:spcPct val="0"/>
        </a:spcAft>
        <a:defRPr sz="4400" b="1">
          <a:solidFill>
            <a:schemeClr val="tx2"/>
          </a:solidFill>
          <a:latin typeface="Times New Roman" pitchFamily="18" charset="0"/>
        </a:defRPr>
      </a:lvl3pPr>
      <a:lvl4pPr algn="ctr" rtl="0" eaLnBrk="0" fontAlgn="base" hangingPunct="0">
        <a:spcBef>
          <a:spcPct val="0"/>
        </a:spcBef>
        <a:spcAft>
          <a:spcPct val="0"/>
        </a:spcAft>
        <a:defRPr sz="4400" b="1">
          <a:solidFill>
            <a:schemeClr val="tx2"/>
          </a:solidFill>
          <a:latin typeface="Times New Roman" pitchFamily="18" charset="0"/>
        </a:defRPr>
      </a:lvl4pPr>
      <a:lvl5pPr algn="ctr" rtl="0" eaLnBrk="0" fontAlgn="base" hangingPunct="0">
        <a:spcBef>
          <a:spcPct val="0"/>
        </a:spcBef>
        <a:spcAft>
          <a:spcPct val="0"/>
        </a:spcAft>
        <a:defRPr sz="4400" b="1">
          <a:solidFill>
            <a:schemeClr val="tx2"/>
          </a:solidFill>
          <a:latin typeface="Times New Roman" pitchFamily="18" charset="0"/>
        </a:defRPr>
      </a:lvl5pPr>
      <a:lvl6pPr marL="457200" algn="ctr" rtl="0" eaLnBrk="0" fontAlgn="base" hangingPunct="0">
        <a:spcBef>
          <a:spcPct val="0"/>
        </a:spcBef>
        <a:spcAft>
          <a:spcPct val="0"/>
        </a:spcAft>
        <a:defRPr sz="4400" b="1">
          <a:solidFill>
            <a:schemeClr val="tx2"/>
          </a:solidFill>
          <a:latin typeface="Times New Roman" pitchFamily="18" charset="0"/>
        </a:defRPr>
      </a:lvl6pPr>
      <a:lvl7pPr marL="914400" algn="ctr" rtl="0" eaLnBrk="0" fontAlgn="base" hangingPunct="0">
        <a:spcBef>
          <a:spcPct val="0"/>
        </a:spcBef>
        <a:spcAft>
          <a:spcPct val="0"/>
        </a:spcAft>
        <a:defRPr sz="4400" b="1">
          <a:solidFill>
            <a:schemeClr val="tx2"/>
          </a:solidFill>
          <a:latin typeface="Times New Roman" pitchFamily="18" charset="0"/>
        </a:defRPr>
      </a:lvl7pPr>
      <a:lvl8pPr marL="1371600" algn="ctr" rtl="0" eaLnBrk="0" fontAlgn="base" hangingPunct="0">
        <a:spcBef>
          <a:spcPct val="0"/>
        </a:spcBef>
        <a:spcAft>
          <a:spcPct val="0"/>
        </a:spcAft>
        <a:defRPr sz="4400" b="1">
          <a:solidFill>
            <a:schemeClr val="tx2"/>
          </a:solidFill>
          <a:latin typeface="Times New Roman" pitchFamily="18" charset="0"/>
        </a:defRPr>
      </a:lvl8pPr>
      <a:lvl9pPr marL="1828800" algn="ctr" rtl="0" eaLnBrk="0" fontAlgn="base" hangingPunct="0">
        <a:spcBef>
          <a:spcPct val="0"/>
        </a:spcBef>
        <a:spcAft>
          <a:spcPct val="0"/>
        </a:spcAft>
        <a:defRPr sz="44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hlink"/>
          </a:solidFill>
          <a:latin typeface="+mn-lt"/>
          <a:ea typeface="+mn-ea"/>
          <a:cs typeface="+mn-cs"/>
        </a:defRPr>
      </a:lvl1pPr>
      <a:lvl2pPr marL="742950" indent="-285750" algn="l" rtl="0" eaLnBrk="0" fontAlgn="base" hangingPunct="0">
        <a:spcBef>
          <a:spcPct val="20000"/>
        </a:spcBef>
        <a:spcAft>
          <a:spcPct val="0"/>
        </a:spcAft>
        <a:buChar char="–"/>
        <a:defRPr sz="2800">
          <a:solidFill>
            <a:schemeClr val="hlink"/>
          </a:solidFill>
          <a:latin typeface="+mn-lt"/>
        </a:defRPr>
      </a:lvl2pPr>
      <a:lvl3pPr marL="1143000" indent="-228600" algn="l" rtl="0" eaLnBrk="0" fontAlgn="base" hangingPunct="0">
        <a:spcBef>
          <a:spcPct val="20000"/>
        </a:spcBef>
        <a:spcAft>
          <a:spcPct val="0"/>
        </a:spcAft>
        <a:buChar char="•"/>
        <a:defRPr sz="2400">
          <a:solidFill>
            <a:schemeClr val="hlink"/>
          </a:solidFill>
          <a:latin typeface="+mn-lt"/>
        </a:defRPr>
      </a:lvl3pPr>
      <a:lvl4pPr marL="1600200" indent="-228600" algn="l" rtl="0" eaLnBrk="0" fontAlgn="base" hangingPunct="0">
        <a:spcBef>
          <a:spcPct val="20000"/>
        </a:spcBef>
        <a:spcAft>
          <a:spcPct val="0"/>
        </a:spcAft>
        <a:buChar char="–"/>
        <a:defRPr sz="2000">
          <a:solidFill>
            <a:schemeClr val="hlink"/>
          </a:solidFill>
          <a:latin typeface="+mn-lt"/>
        </a:defRPr>
      </a:lvl4pPr>
      <a:lvl5pPr marL="2057400" indent="-228600" algn="l" rtl="0" eaLnBrk="0" fontAlgn="base" hangingPunct="0">
        <a:spcBef>
          <a:spcPct val="20000"/>
        </a:spcBef>
        <a:spcAft>
          <a:spcPct val="0"/>
        </a:spcAft>
        <a:buChar char="»"/>
        <a:defRPr sz="2000">
          <a:solidFill>
            <a:schemeClr val="hlink"/>
          </a:solidFill>
          <a:latin typeface="+mn-lt"/>
        </a:defRPr>
      </a:lvl5pPr>
      <a:lvl6pPr marL="2514600" indent="-228600" algn="l" rtl="0" eaLnBrk="0" fontAlgn="base" hangingPunct="0">
        <a:spcBef>
          <a:spcPct val="20000"/>
        </a:spcBef>
        <a:spcAft>
          <a:spcPct val="0"/>
        </a:spcAft>
        <a:buChar char="»"/>
        <a:defRPr sz="2000">
          <a:solidFill>
            <a:schemeClr val="hlink"/>
          </a:solidFill>
          <a:latin typeface="+mn-lt"/>
        </a:defRPr>
      </a:lvl6pPr>
      <a:lvl7pPr marL="2971800" indent="-228600" algn="l" rtl="0" eaLnBrk="0" fontAlgn="base" hangingPunct="0">
        <a:spcBef>
          <a:spcPct val="20000"/>
        </a:spcBef>
        <a:spcAft>
          <a:spcPct val="0"/>
        </a:spcAft>
        <a:buChar char="»"/>
        <a:defRPr sz="2000">
          <a:solidFill>
            <a:schemeClr val="hlink"/>
          </a:solidFill>
          <a:latin typeface="+mn-lt"/>
        </a:defRPr>
      </a:lvl7pPr>
      <a:lvl8pPr marL="3429000" indent="-228600" algn="l" rtl="0" eaLnBrk="0" fontAlgn="base" hangingPunct="0">
        <a:spcBef>
          <a:spcPct val="20000"/>
        </a:spcBef>
        <a:spcAft>
          <a:spcPct val="0"/>
        </a:spcAft>
        <a:buChar char="»"/>
        <a:defRPr sz="2000">
          <a:solidFill>
            <a:schemeClr val="hlink"/>
          </a:solidFill>
          <a:latin typeface="+mn-lt"/>
        </a:defRPr>
      </a:lvl8pPr>
      <a:lvl9pPr marL="3886200" indent="-228600" algn="l" rtl="0" eaLnBrk="0" fontAlgn="base" hangingPunct="0">
        <a:spcBef>
          <a:spcPct val="20000"/>
        </a:spcBef>
        <a:spcAft>
          <a:spcPct val="0"/>
        </a:spcAft>
        <a:buChar char="»"/>
        <a:defRPr sz="2000">
          <a:solidFill>
            <a:schemeClr val="hlink"/>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1"/>
          </p:nvPr>
        </p:nvSpPr>
        <p:spPr/>
        <p:txBody>
          <a:bodyPr/>
          <a:lstStyle/>
          <a:p>
            <a:fld id="{91E40180-D59A-4924-8681-CFC0FCF888F4}" type="slidenum">
              <a:rPr lang="en-US"/>
              <a:pPr/>
              <a:t>1</a:t>
            </a:fld>
            <a:endParaRPr lang="en-US"/>
          </a:p>
        </p:txBody>
      </p:sp>
      <p:sp>
        <p:nvSpPr>
          <p:cNvPr id="4098" name="Rectangle 2"/>
          <p:cNvSpPr>
            <a:spLocks noGrp="1" noChangeArrowheads="1"/>
          </p:cNvSpPr>
          <p:nvPr>
            <p:ph type="ctrTitle"/>
          </p:nvPr>
        </p:nvSpPr>
        <p:spPr>
          <a:xfrm>
            <a:off x="685800" y="1600200"/>
            <a:ext cx="7772400" cy="3200400"/>
          </a:xfrm>
          <a:noFill/>
          <a:ln/>
        </p:spPr>
        <p:txBody>
          <a:bodyPr/>
          <a:lstStyle/>
          <a:p>
            <a:r>
              <a:rPr lang="en-US" sz="5400"/>
              <a:t>Multiple Choice Tutorial</a:t>
            </a:r>
            <a:br>
              <a:rPr lang="en-US" sz="5400"/>
            </a:br>
            <a:r>
              <a:rPr lang="en-US" sz="5400"/>
              <a:t>Chapter 1</a:t>
            </a:r>
            <a:br>
              <a:rPr lang="en-US" sz="5400"/>
            </a:br>
            <a:r>
              <a:rPr lang="en-US" sz="5400" i="1"/>
              <a:t>The Art and Science of Economic Analysis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C55092F4-8279-45E8-AD8C-E4A9A467270E}" type="slidenum">
              <a:rPr lang="en-US"/>
              <a:pPr/>
              <a:t>10</a:t>
            </a:fld>
            <a:endParaRPr lang="en-US"/>
          </a:p>
        </p:txBody>
      </p:sp>
      <p:sp>
        <p:nvSpPr>
          <p:cNvPr id="22530" name="Rectangle 2"/>
          <p:cNvSpPr>
            <a:spLocks noGrp="1" noChangeArrowheads="1"/>
          </p:cNvSpPr>
          <p:nvPr>
            <p:ph type="body" idx="1"/>
          </p:nvPr>
        </p:nvSpPr>
        <p:spPr>
          <a:xfrm>
            <a:off x="533400" y="838200"/>
            <a:ext cx="8001000" cy="2822575"/>
          </a:xfrm>
          <a:noFill/>
          <a:ln/>
        </p:spPr>
        <p:txBody>
          <a:bodyPr>
            <a:spAutoFit/>
          </a:bodyPr>
          <a:lstStyle/>
          <a:p>
            <a:pPr>
              <a:lnSpc>
                <a:spcPct val="80000"/>
              </a:lnSpc>
              <a:buFontTx/>
              <a:buNone/>
            </a:pPr>
            <a:r>
              <a:rPr lang="en-US" b="1"/>
              <a:t>9. Physical and mental human effort is defined in economics as</a:t>
            </a:r>
          </a:p>
          <a:p>
            <a:pPr lvl="1">
              <a:lnSpc>
                <a:spcPct val="80000"/>
              </a:lnSpc>
              <a:buFontTx/>
              <a:buNone/>
            </a:pPr>
            <a:r>
              <a:rPr lang="en-US" sz="3200" b="1"/>
              <a:t>a. labor</a:t>
            </a:r>
          </a:p>
          <a:p>
            <a:pPr lvl="1">
              <a:lnSpc>
                <a:spcPct val="80000"/>
              </a:lnSpc>
              <a:buFontTx/>
              <a:buNone/>
            </a:pPr>
            <a:r>
              <a:rPr lang="en-US" sz="3200" b="1"/>
              <a:t>b. manpower</a:t>
            </a:r>
          </a:p>
          <a:p>
            <a:pPr lvl="1">
              <a:lnSpc>
                <a:spcPct val="80000"/>
              </a:lnSpc>
              <a:buFontTx/>
              <a:buNone/>
            </a:pPr>
            <a:r>
              <a:rPr lang="en-US" sz="3200" b="1"/>
              <a:t>c. productivity</a:t>
            </a:r>
          </a:p>
          <a:p>
            <a:pPr lvl="1">
              <a:lnSpc>
                <a:spcPct val="80000"/>
              </a:lnSpc>
              <a:buFontTx/>
              <a:buNone/>
            </a:pPr>
            <a:r>
              <a:rPr lang="en-US" sz="3200" b="1"/>
              <a:t>d. performance</a:t>
            </a:r>
          </a:p>
        </p:txBody>
      </p:sp>
      <p:sp>
        <p:nvSpPr>
          <p:cNvPr id="22531" name="Rectangle 3"/>
          <p:cNvSpPr>
            <a:spLocks noChangeArrowheads="1"/>
          </p:cNvSpPr>
          <p:nvPr/>
        </p:nvSpPr>
        <p:spPr bwMode="auto">
          <a:xfrm>
            <a:off x="304800" y="4038600"/>
            <a:ext cx="8458200" cy="165417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A.  The labor that we are talking about here is directed and productive labor. Labor that is directed to the production of goods and services helps build a productive economy.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5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2335123E-DD69-40AE-B2CA-93C6A23E907E}" type="slidenum">
              <a:rPr lang="en-US"/>
              <a:pPr/>
              <a:t>11</a:t>
            </a:fld>
            <a:endParaRPr lang="en-US"/>
          </a:p>
        </p:txBody>
      </p:sp>
      <p:sp>
        <p:nvSpPr>
          <p:cNvPr id="24578" name="Rectangle 2"/>
          <p:cNvSpPr>
            <a:spLocks noGrp="1" noChangeArrowheads="1"/>
          </p:cNvSpPr>
          <p:nvPr>
            <p:ph type="body" idx="1"/>
          </p:nvPr>
        </p:nvSpPr>
        <p:spPr>
          <a:xfrm>
            <a:off x="609600" y="990600"/>
            <a:ext cx="7543800" cy="2432050"/>
          </a:xfrm>
          <a:noFill/>
          <a:ln/>
        </p:spPr>
        <p:txBody>
          <a:bodyPr>
            <a:spAutoFit/>
          </a:bodyPr>
          <a:lstStyle/>
          <a:p>
            <a:pPr>
              <a:lnSpc>
                <a:spcPct val="80000"/>
              </a:lnSpc>
              <a:buFontTx/>
              <a:buNone/>
            </a:pPr>
            <a:r>
              <a:rPr lang="en-US" b="1"/>
              <a:t>10. Labor is ultimately derived from</a:t>
            </a:r>
          </a:p>
          <a:p>
            <a:pPr lvl="1">
              <a:lnSpc>
                <a:spcPct val="80000"/>
              </a:lnSpc>
              <a:buFontTx/>
              <a:buNone/>
            </a:pPr>
            <a:r>
              <a:rPr lang="en-US" sz="3200" b="1"/>
              <a:t>a. capital</a:t>
            </a:r>
          </a:p>
          <a:p>
            <a:pPr lvl="1">
              <a:lnSpc>
                <a:spcPct val="80000"/>
              </a:lnSpc>
              <a:buFontTx/>
              <a:buNone/>
            </a:pPr>
            <a:r>
              <a:rPr lang="en-US" sz="3200" b="1"/>
              <a:t>b. technology</a:t>
            </a:r>
          </a:p>
          <a:p>
            <a:pPr lvl="1">
              <a:lnSpc>
                <a:spcPct val="80000"/>
              </a:lnSpc>
              <a:buFontTx/>
              <a:buNone/>
            </a:pPr>
            <a:r>
              <a:rPr lang="en-US" sz="3200" b="1"/>
              <a:t>c. natural resources</a:t>
            </a:r>
          </a:p>
          <a:p>
            <a:pPr lvl="1">
              <a:lnSpc>
                <a:spcPct val="80000"/>
              </a:lnSpc>
              <a:buFontTx/>
              <a:buNone/>
            </a:pPr>
            <a:r>
              <a:rPr lang="en-US" sz="3200" b="1"/>
              <a:t>d. time</a:t>
            </a:r>
          </a:p>
        </p:txBody>
      </p:sp>
      <p:sp>
        <p:nvSpPr>
          <p:cNvPr id="24579" name="Rectangle 3"/>
          <p:cNvSpPr>
            <a:spLocks noChangeArrowheads="1"/>
          </p:cNvSpPr>
          <p:nvPr/>
        </p:nvSpPr>
        <p:spPr bwMode="auto">
          <a:xfrm>
            <a:off x="228600" y="3657600"/>
            <a:ext cx="8458200" cy="165417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D.  This is particularly true when it comes to skilled labor. It takes time to acquire the knowledge and skills to be productive in this high tech economy we live in.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47169F53-56E8-4AF6-90ED-AF185AF384F4}" type="slidenum">
              <a:rPr lang="en-US"/>
              <a:pPr/>
              <a:t>12</a:t>
            </a:fld>
            <a:endParaRPr lang="en-US"/>
          </a:p>
        </p:txBody>
      </p:sp>
      <p:sp>
        <p:nvSpPr>
          <p:cNvPr id="26626" name="Rectangle 2"/>
          <p:cNvSpPr>
            <a:spLocks noGrp="1" noChangeArrowheads="1"/>
          </p:cNvSpPr>
          <p:nvPr>
            <p:ph type="body" idx="1"/>
          </p:nvPr>
        </p:nvSpPr>
        <p:spPr>
          <a:xfrm>
            <a:off x="228600" y="1295400"/>
            <a:ext cx="8610600" cy="2432050"/>
          </a:xfrm>
          <a:noFill/>
          <a:ln/>
        </p:spPr>
        <p:txBody>
          <a:bodyPr>
            <a:spAutoFit/>
          </a:bodyPr>
          <a:lstStyle/>
          <a:p>
            <a:pPr>
              <a:lnSpc>
                <a:spcPct val="80000"/>
              </a:lnSpc>
              <a:buFontTx/>
              <a:buNone/>
            </a:pPr>
            <a:r>
              <a:rPr lang="en-US" b="1"/>
              <a:t>11. In economics, “capital” refers to </a:t>
            </a:r>
          </a:p>
          <a:p>
            <a:pPr lvl="1">
              <a:lnSpc>
                <a:spcPct val="80000"/>
              </a:lnSpc>
              <a:buFontTx/>
              <a:buNone/>
            </a:pPr>
            <a:r>
              <a:rPr lang="en-US" sz="3200" b="1"/>
              <a:t>a. money.</a:t>
            </a:r>
          </a:p>
          <a:p>
            <a:pPr lvl="1">
              <a:lnSpc>
                <a:spcPct val="80000"/>
              </a:lnSpc>
              <a:buFontTx/>
              <a:buNone/>
            </a:pPr>
            <a:r>
              <a:rPr lang="en-US" sz="3200" b="1"/>
              <a:t>b. stocks, bonds, and other financial assets.</a:t>
            </a:r>
          </a:p>
          <a:p>
            <a:pPr lvl="1">
              <a:lnSpc>
                <a:spcPct val="80000"/>
              </a:lnSpc>
              <a:buFontTx/>
              <a:buNone/>
            </a:pPr>
            <a:r>
              <a:rPr lang="en-US" sz="3200" b="1"/>
              <a:t>c. the seat of government.</a:t>
            </a:r>
          </a:p>
          <a:p>
            <a:pPr lvl="1">
              <a:lnSpc>
                <a:spcPct val="80000"/>
              </a:lnSpc>
              <a:buFontTx/>
              <a:buNone/>
            </a:pPr>
            <a:r>
              <a:rPr lang="en-US" sz="3200" b="1"/>
              <a:t>d. machines, buildings, and tools.</a:t>
            </a:r>
          </a:p>
        </p:txBody>
      </p:sp>
      <p:sp>
        <p:nvSpPr>
          <p:cNvPr id="26627" name="Rectangle 3"/>
          <p:cNvSpPr>
            <a:spLocks noChangeArrowheads="1"/>
          </p:cNvSpPr>
          <p:nvPr/>
        </p:nvSpPr>
        <p:spPr bwMode="auto">
          <a:xfrm>
            <a:off x="381000" y="4114800"/>
            <a:ext cx="8458200" cy="87312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D. Capital are those resources which can be used to produce goods and services.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66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993F4928-F554-4043-9FA5-8275FEE144E8}" type="slidenum">
              <a:rPr lang="en-US"/>
              <a:pPr/>
              <a:t>13</a:t>
            </a:fld>
            <a:endParaRPr lang="en-US"/>
          </a:p>
        </p:txBody>
      </p:sp>
      <p:sp>
        <p:nvSpPr>
          <p:cNvPr id="28674" name="Rectangle 2"/>
          <p:cNvSpPr>
            <a:spLocks noGrp="1" noChangeArrowheads="1"/>
          </p:cNvSpPr>
          <p:nvPr>
            <p:ph type="body" idx="1"/>
          </p:nvPr>
        </p:nvSpPr>
        <p:spPr>
          <a:xfrm>
            <a:off x="533400" y="228600"/>
            <a:ext cx="8153400" cy="3994150"/>
          </a:xfrm>
          <a:noFill/>
          <a:ln/>
        </p:spPr>
        <p:txBody>
          <a:bodyPr>
            <a:spAutoFit/>
          </a:bodyPr>
          <a:lstStyle/>
          <a:p>
            <a:pPr>
              <a:lnSpc>
                <a:spcPct val="80000"/>
              </a:lnSpc>
              <a:buFontTx/>
              <a:buNone/>
            </a:pPr>
            <a:r>
              <a:rPr lang="en-US" b="1"/>
              <a:t>12. Which of the following is not an example of “capital”?</a:t>
            </a:r>
          </a:p>
          <a:p>
            <a:pPr lvl="1">
              <a:lnSpc>
                <a:spcPct val="80000"/>
              </a:lnSpc>
              <a:buFontTx/>
              <a:buNone/>
            </a:pPr>
            <a:r>
              <a:rPr lang="en-US" sz="3200" b="1"/>
              <a:t>a.the copy machine which duplicated this exam</a:t>
            </a:r>
          </a:p>
          <a:p>
            <a:pPr lvl="1">
              <a:lnSpc>
                <a:spcPct val="80000"/>
              </a:lnSpc>
              <a:buFontTx/>
              <a:buNone/>
            </a:pPr>
            <a:r>
              <a:rPr lang="en-US" sz="3200" b="1"/>
              <a:t>b. an economics professor’s knowledge of economics</a:t>
            </a:r>
          </a:p>
          <a:p>
            <a:pPr lvl="1">
              <a:lnSpc>
                <a:spcPct val="80000"/>
              </a:lnSpc>
              <a:buFontTx/>
              <a:buNone/>
            </a:pPr>
            <a:r>
              <a:rPr lang="en-US" sz="3200" b="1"/>
              <a:t>c. the building in which this class is located</a:t>
            </a:r>
          </a:p>
          <a:p>
            <a:pPr lvl="1">
              <a:lnSpc>
                <a:spcPct val="80000"/>
              </a:lnSpc>
              <a:buFontTx/>
              <a:buNone/>
            </a:pPr>
            <a:r>
              <a:rPr lang="en-US" sz="3200" b="1"/>
              <a:t>d. the amount of tuition which you paid for this class</a:t>
            </a:r>
          </a:p>
        </p:txBody>
      </p:sp>
      <p:sp>
        <p:nvSpPr>
          <p:cNvPr id="28675" name="Rectangle 3"/>
          <p:cNvSpPr>
            <a:spLocks noChangeArrowheads="1"/>
          </p:cNvSpPr>
          <p:nvPr/>
        </p:nvSpPr>
        <p:spPr bwMode="auto">
          <a:xfrm>
            <a:off x="304800" y="4191000"/>
            <a:ext cx="8534400" cy="243522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D.  The copy machine and the school building are tangible things used in the productive process. The economic professor’s knowledge is what we call </a:t>
            </a:r>
            <a:r>
              <a:rPr lang="en-US" sz="3200" b="1" i="1">
                <a:solidFill>
                  <a:schemeClr val="accent2"/>
                </a:solidFill>
              </a:rPr>
              <a:t>human capital</a:t>
            </a:r>
            <a:r>
              <a:rPr lang="en-US" sz="3200" b="1">
                <a:solidFill>
                  <a:schemeClr val="accent2"/>
                </a:solidFill>
              </a:rPr>
              <a:t>, the knowledge necessary to work with capital. But the tuition you pay is neither capital or human capital.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6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7786F6FA-8ED2-431B-9337-CA95428C12F3}" type="slidenum">
              <a:rPr lang="en-US"/>
              <a:pPr/>
              <a:t>14</a:t>
            </a:fld>
            <a:endParaRPr lang="en-US"/>
          </a:p>
        </p:txBody>
      </p:sp>
      <p:sp>
        <p:nvSpPr>
          <p:cNvPr id="30722" name="Rectangle 2"/>
          <p:cNvSpPr>
            <a:spLocks noGrp="1" noChangeArrowheads="1"/>
          </p:cNvSpPr>
          <p:nvPr>
            <p:ph type="body" idx="1"/>
          </p:nvPr>
        </p:nvSpPr>
        <p:spPr>
          <a:xfrm>
            <a:off x="304800" y="381000"/>
            <a:ext cx="8610600" cy="3994150"/>
          </a:xfrm>
          <a:noFill/>
          <a:ln/>
        </p:spPr>
        <p:txBody>
          <a:bodyPr>
            <a:spAutoFit/>
          </a:bodyPr>
          <a:lstStyle/>
          <a:p>
            <a:pPr>
              <a:lnSpc>
                <a:spcPct val="80000"/>
              </a:lnSpc>
              <a:buFontTx/>
              <a:buNone/>
            </a:pPr>
            <a:r>
              <a:rPr lang="en-US" b="1"/>
              <a:t>13. An entrepreneur is</a:t>
            </a:r>
          </a:p>
          <a:p>
            <a:pPr lvl="1">
              <a:lnSpc>
                <a:spcPct val="80000"/>
              </a:lnSpc>
              <a:buFontTx/>
              <a:buNone/>
            </a:pPr>
            <a:r>
              <a:rPr lang="en-US" sz="3200" b="1"/>
              <a:t>a. an intermediary between buyers and sellers in the marketplace.</a:t>
            </a:r>
          </a:p>
          <a:p>
            <a:pPr lvl="1">
              <a:lnSpc>
                <a:spcPct val="80000"/>
              </a:lnSpc>
              <a:buFontTx/>
              <a:buNone/>
            </a:pPr>
            <a:r>
              <a:rPr lang="en-US" sz="3200" b="1"/>
              <a:t>b. the organizer who seeks profitable opportunities and is willing to accept risks.</a:t>
            </a:r>
          </a:p>
          <a:p>
            <a:pPr lvl="1">
              <a:lnSpc>
                <a:spcPct val="80000"/>
              </a:lnSpc>
              <a:buFontTx/>
              <a:buNone/>
            </a:pPr>
            <a:r>
              <a:rPr lang="en-US" sz="3200" b="1"/>
              <a:t>c. a business organization involved in using inputs to produce output.</a:t>
            </a:r>
          </a:p>
          <a:p>
            <a:pPr lvl="1">
              <a:lnSpc>
                <a:spcPct val="80000"/>
              </a:lnSpc>
              <a:buFontTx/>
              <a:buNone/>
            </a:pPr>
            <a:r>
              <a:rPr lang="en-US" sz="3200" b="1"/>
              <a:t>d. the administrator who runs an enterprise without accepting any risk of financial loss.</a:t>
            </a:r>
          </a:p>
        </p:txBody>
      </p:sp>
      <p:sp>
        <p:nvSpPr>
          <p:cNvPr id="30723" name="Rectangle 3"/>
          <p:cNvSpPr>
            <a:spLocks noChangeArrowheads="1"/>
          </p:cNvSpPr>
          <p:nvPr/>
        </p:nvSpPr>
        <p:spPr bwMode="auto">
          <a:xfrm>
            <a:off x="381000" y="4419600"/>
            <a:ext cx="8458200" cy="165417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B. Someone has to decide what and how to produce goods, in a command economy it is the government, in a free market, it is the entrepreneur.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DA70454-4EBA-4D71-BB01-D0E7CD5DDBB5}" type="slidenum">
              <a:rPr lang="en-US"/>
              <a:pPr/>
              <a:t>15</a:t>
            </a:fld>
            <a:endParaRPr lang="en-US"/>
          </a:p>
        </p:txBody>
      </p:sp>
      <p:sp>
        <p:nvSpPr>
          <p:cNvPr id="32770" name="Rectangle 2"/>
          <p:cNvSpPr>
            <a:spLocks noGrp="1" noChangeArrowheads="1"/>
          </p:cNvSpPr>
          <p:nvPr>
            <p:ph type="body" idx="1"/>
          </p:nvPr>
        </p:nvSpPr>
        <p:spPr>
          <a:xfrm>
            <a:off x="228600" y="457200"/>
            <a:ext cx="8610600" cy="2822575"/>
          </a:xfrm>
          <a:noFill/>
          <a:ln/>
        </p:spPr>
        <p:txBody>
          <a:bodyPr>
            <a:spAutoFit/>
          </a:bodyPr>
          <a:lstStyle/>
          <a:p>
            <a:pPr>
              <a:lnSpc>
                <a:spcPct val="80000"/>
              </a:lnSpc>
              <a:buFontTx/>
              <a:buNone/>
            </a:pPr>
            <a:r>
              <a:rPr lang="en-US" b="1"/>
              <a:t>14. Managerial and organizational skills are categorized as</a:t>
            </a:r>
          </a:p>
          <a:p>
            <a:pPr lvl="1">
              <a:lnSpc>
                <a:spcPct val="80000"/>
              </a:lnSpc>
              <a:buFontTx/>
              <a:buNone/>
            </a:pPr>
            <a:r>
              <a:rPr lang="en-US" sz="3200" b="1"/>
              <a:t>a. physical capital</a:t>
            </a:r>
          </a:p>
          <a:p>
            <a:pPr lvl="1">
              <a:lnSpc>
                <a:spcPct val="80000"/>
              </a:lnSpc>
              <a:buFontTx/>
              <a:buNone/>
            </a:pPr>
            <a:r>
              <a:rPr lang="en-US" sz="3200" b="1"/>
              <a:t>b. technological ability</a:t>
            </a:r>
          </a:p>
          <a:p>
            <a:pPr lvl="1">
              <a:lnSpc>
                <a:spcPct val="80000"/>
              </a:lnSpc>
              <a:buFontTx/>
              <a:buNone/>
            </a:pPr>
            <a:r>
              <a:rPr lang="en-US" sz="3200" b="1"/>
              <a:t>c. entrepreneurial ability</a:t>
            </a:r>
          </a:p>
          <a:p>
            <a:pPr lvl="1">
              <a:lnSpc>
                <a:spcPct val="80000"/>
              </a:lnSpc>
              <a:buFontTx/>
              <a:buNone/>
            </a:pPr>
            <a:r>
              <a:rPr lang="en-US" sz="3200" b="1"/>
              <a:t>d. human labor</a:t>
            </a:r>
          </a:p>
        </p:txBody>
      </p:sp>
      <p:sp>
        <p:nvSpPr>
          <p:cNvPr id="32771" name="Rectangle 3"/>
          <p:cNvSpPr>
            <a:spLocks noChangeArrowheads="1"/>
          </p:cNvSpPr>
          <p:nvPr/>
        </p:nvSpPr>
        <p:spPr bwMode="auto">
          <a:xfrm>
            <a:off x="381000" y="3276600"/>
            <a:ext cx="8458200" cy="321627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C.  Anyone can be an entrepreneur, it does not necessarily take a lot of money. Entrepreneurship is an attitude more than anything else. If you have dreams of owning your own business and have a plan to start and and develop that business into a profitable venture, and take action on your dreams, you are an entrepreneur.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7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C4F4A79B-16BF-4855-AF71-8CAFCA0698F4}" type="slidenum">
              <a:rPr lang="en-US"/>
              <a:pPr/>
              <a:t>16</a:t>
            </a:fld>
            <a:endParaRPr lang="en-US"/>
          </a:p>
        </p:txBody>
      </p:sp>
      <p:sp>
        <p:nvSpPr>
          <p:cNvPr id="34818" name="Rectangle 2"/>
          <p:cNvSpPr>
            <a:spLocks noGrp="1" noChangeArrowheads="1"/>
          </p:cNvSpPr>
          <p:nvPr>
            <p:ph type="body" idx="1"/>
          </p:nvPr>
        </p:nvSpPr>
        <p:spPr>
          <a:xfrm>
            <a:off x="533400" y="685800"/>
            <a:ext cx="7924800" cy="2822575"/>
          </a:xfrm>
          <a:noFill/>
          <a:ln/>
        </p:spPr>
        <p:txBody>
          <a:bodyPr>
            <a:spAutoFit/>
          </a:bodyPr>
          <a:lstStyle/>
          <a:p>
            <a:pPr>
              <a:lnSpc>
                <a:spcPct val="80000"/>
              </a:lnSpc>
              <a:buFontTx/>
              <a:buNone/>
            </a:pPr>
            <a:r>
              <a:rPr lang="en-US" b="1"/>
              <a:t>15. Payment for the use of natural resources in a production process is called </a:t>
            </a:r>
          </a:p>
          <a:p>
            <a:pPr lvl="1">
              <a:lnSpc>
                <a:spcPct val="80000"/>
              </a:lnSpc>
              <a:buFontTx/>
              <a:buNone/>
            </a:pPr>
            <a:r>
              <a:rPr lang="en-US" sz="3200" b="1"/>
              <a:t>a. rent.</a:t>
            </a:r>
          </a:p>
          <a:p>
            <a:pPr lvl="1">
              <a:lnSpc>
                <a:spcPct val="80000"/>
              </a:lnSpc>
              <a:buFontTx/>
              <a:buNone/>
            </a:pPr>
            <a:r>
              <a:rPr lang="en-US" sz="3200" b="1"/>
              <a:t>b. wages.</a:t>
            </a:r>
          </a:p>
          <a:p>
            <a:pPr lvl="1">
              <a:lnSpc>
                <a:spcPct val="80000"/>
              </a:lnSpc>
              <a:buFontTx/>
              <a:buNone/>
            </a:pPr>
            <a:r>
              <a:rPr lang="en-US" sz="3200" b="1"/>
              <a:t>c. interest.</a:t>
            </a:r>
          </a:p>
          <a:p>
            <a:pPr lvl="1">
              <a:lnSpc>
                <a:spcPct val="80000"/>
              </a:lnSpc>
              <a:buFontTx/>
              <a:buNone/>
            </a:pPr>
            <a:r>
              <a:rPr lang="en-US" sz="3200" b="1"/>
              <a:t>d. profit.</a:t>
            </a:r>
          </a:p>
        </p:txBody>
      </p:sp>
      <p:sp>
        <p:nvSpPr>
          <p:cNvPr id="34819" name="Rectangle 3"/>
          <p:cNvSpPr>
            <a:spLocks noChangeArrowheads="1"/>
          </p:cNvSpPr>
          <p:nvPr/>
        </p:nvSpPr>
        <p:spPr bwMode="auto">
          <a:xfrm>
            <a:off x="304800" y="3886200"/>
            <a:ext cx="8458200" cy="87312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A. When a person lets someone use their land, the payment they receive is called rent.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B69FFC2F-4B94-4D8C-BDF3-0A15978ADE39}" type="slidenum">
              <a:rPr lang="en-US"/>
              <a:pPr/>
              <a:t>17</a:t>
            </a:fld>
            <a:endParaRPr lang="en-US"/>
          </a:p>
        </p:txBody>
      </p:sp>
      <p:sp>
        <p:nvSpPr>
          <p:cNvPr id="36866" name="Rectangle 2"/>
          <p:cNvSpPr>
            <a:spLocks noGrp="1" noChangeArrowheads="1"/>
          </p:cNvSpPr>
          <p:nvPr>
            <p:ph type="body" idx="1"/>
          </p:nvPr>
        </p:nvSpPr>
        <p:spPr>
          <a:xfrm>
            <a:off x="533400" y="762000"/>
            <a:ext cx="8077200" cy="2822575"/>
          </a:xfrm>
          <a:noFill/>
          <a:ln/>
        </p:spPr>
        <p:txBody>
          <a:bodyPr>
            <a:spAutoFit/>
          </a:bodyPr>
          <a:lstStyle/>
          <a:p>
            <a:pPr>
              <a:lnSpc>
                <a:spcPct val="80000"/>
              </a:lnSpc>
              <a:buFontTx/>
              <a:buNone/>
            </a:pPr>
            <a:r>
              <a:rPr lang="en-US" b="1"/>
              <a:t>16. Payment for the use of financial capital in a production process is called</a:t>
            </a:r>
          </a:p>
          <a:p>
            <a:pPr lvl="1">
              <a:lnSpc>
                <a:spcPct val="80000"/>
              </a:lnSpc>
              <a:buFontTx/>
              <a:buNone/>
            </a:pPr>
            <a:r>
              <a:rPr lang="en-US" sz="3200" b="1"/>
              <a:t>a. rent.</a:t>
            </a:r>
          </a:p>
          <a:p>
            <a:pPr lvl="1">
              <a:lnSpc>
                <a:spcPct val="80000"/>
              </a:lnSpc>
              <a:buFontTx/>
              <a:buNone/>
            </a:pPr>
            <a:r>
              <a:rPr lang="en-US" sz="3200" b="1"/>
              <a:t>b. wages.</a:t>
            </a:r>
          </a:p>
          <a:p>
            <a:pPr lvl="1">
              <a:lnSpc>
                <a:spcPct val="80000"/>
              </a:lnSpc>
              <a:buFontTx/>
              <a:buNone/>
            </a:pPr>
            <a:r>
              <a:rPr lang="en-US" sz="3200" b="1"/>
              <a:t>c. interest.</a:t>
            </a:r>
          </a:p>
          <a:p>
            <a:pPr lvl="1">
              <a:lnSpc>
                <a:spcPct val="80000"/>
              </a:lnSpc>
              <a:buFontTx/>
              <a:buNone/>
            </a:pPr>
            <a:r>
              <a:rPr lang="en-US" sz="3200" b="1"/>
              <a:t>d. profit.</a:t>
            </a:r>
          </a:p>
        </p:txBody>
      </p:sp>
      <p:sp>
        <p:nvSpPr>
          <p:cNvPr id="36867" name="Rectangle 3"/>
          <p:cNvSpPr>
            <a:spLocks noChangeArrowheads="1"/>
          </p:cNvSpPr>
          <p:nvPr/>
        </p:nvSpPr>
        <p:spPr bwMode="auto">
          <a:xfrm>
            <a:off x="304800" y="3733800"/>
            <a:ext cx="8458200" cy="2044700"/>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C. Financial capital is money used to purchase capital. The return a persons can make when they lend someone this money to purchase capital is called interest. The same is true if the capital itself was lent out.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68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CB471FF9-A9BB-49D9-9D86-6FB8DAB7408C}" type="slidenum">
              <a:rPr lang="en-US"/>
              <a:pPr/>
              <a:t>18</a:t>
            </a:fld>
            <a:endParaRPr lang="en-US"/>
          </a:p>
        </p:txBody>
      </p:sp>
      <p:sp>
        <p:nvSpPr>
          <p:cNvPr id="38914" name="Rectangle 2"/>
          <p:cNvSpPr>
            <a:spLocks noGrp="1" noChangeArrowheads="1"/>
          </p:cNvSpPr>
          <p:nvPr>
            <p:ph type="body" idx="1"/>
          </p:nvPr>
        </p:nvSpPr>
        <p:spPr>
          <a:xfrm>
            <a:off x="609600" y="990600"/>
            <a:ext cx="8001000" cy="2822575"/>
          </a:xfrm>
          <a:noFill/>
          <a:ln/>
        </p:spPr>
        <p:txBody>
          <a:bodyPr>
            <a:spAutoFit/>
          </a:bodyPr>
          <a:lstStyle/>
          <a:p>
            <a:pPr>
              <a:lnSpc>
                <a:spcPct val="80000"/>
              </a:lnSpc>
              <a:buFontTx/>
              <a:buNone/>
            </a:pPr>
            <a:r>
              <a:rPr lang="en-US" b="1"/>
              <a:t>17. In a production process, profit is the payment received by the</a:t>
            </a:r>
          </a:p>
          <a:p>
            <a:pPr lvl="1">
              <a:lnSpc>
                <a:spcPct val="80000"/>
              </a:lnSpc>
              <a:buFontTx/>
              <a:buNone/>
            </a:pPr>
            <a:r>
              <a:rPr lang="en-US" sz="3200" b="1"/>
              <a:t>a. capital.</a:t>
            </a:r>
          </a:p>
          <a:p>
            <a:pPr lvl="1">
              <a:lnSpc>
                <a:spcPct val="80000"/>
              </a:lnSpc>
              <a:buFontTx/>
              <a:buNone/>
            </a:pPr>
            <a:r>
              <a:rPr lang="en-US" sz="3200" b="1"/>
              <a:t>b. labor</a:t>
            </a:r>
          </a:p>
          <a:p>
            <a:pPr lvl="1">
              <a:lnSpc>
                <a:spcPct val="80000"/>
              </a:lnSpc>
              <a:buFontTx/>
              <a:buNone/>
            </a:pPr>
            <a:r>
              <a:rPr lang="en-US" sz="3200" b="1"/>
              <a:t>c. technology.</a:t>
            </a:r>
          </a:p>
          <a:p>
            <a:pPr lvl="1">
              <a:lnSpc>
                <a:spcPct val="80000"/>
              </a:lnSpc>
              <a:buFontTx/>
              <a:buNone/>
            </a:pPr>
            <a:r>
              <a:rPr lang="en-US" sz="3200" b="1"/>
              <a:t>d. entrepreneur.</a:t>
            </a:r>
          </a:p>
        </p:txBody>
      </p:sp>
      <p:sp>
        <p:nvSpPr>
          <p:cNvPr id="38915" name="Rectangle 3"/>
          <p:cNvSpPr>
            <a:spLocks noChangeArrowheads="1"/>
          </p:cNvSpPr>
          <p:nvPr/>
        </p:nvSpPr>
        <p:spPr bwMode="auto">
          <a:xfrm>
            <a:off x="381000" y="4419600"/>
            <a:ext cx="8458200" cy="87312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D. The reward to someone to take risks in a business venture is called profit.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89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6216D37-84EA-4869-B994-2DE274CE5BFF}" type="slidenum">
              <a:rPr lang="en-US"/>
              <a:pPr/>
              <a:t>19</a:t>
            </a:fld>
            <a:endParaRPr lang="en-US"/>
          </a:p>
        </p:txBody>
      </p:sp>
      <p:sp>
        <p:nvSpPr>
          <p:cNvPr id="40962" name="Rectangle 2"/>
          <p:cNvSpPr>
            <a:spLocks noGrp="1" noChangeArrowheads="1"/>
          </p:cNvSpPr>
          <p:nvPr>
            <p:ph type="body" idx="1"/>
          </p:nvPr>
        </p:nvSpPr>
        <p:spPr>
          <a:xfrm>
            <a:off x="533400" y="685800"/>
            <a:ext cx="8153400" cy="2432050"/>
          </a:xfrm>
          <a:noFill/>
          <a:ln/>
        </p:spPr>
        <p:txBody>
          <a:bodyPr>
            <a:spAutoFit/>
          </a:bodyPr>
          <a:lstStyle/>
          <a:p>
            <a:pPr>
              <a:lnSpc>
                <a:spcPct val="80000"/>
              </a:lnSpc>
              <a:buFontTx/>
              <a:buNone/>
            </a:pPr>
            <a:r>
              <a:rPr lang="en-US" b="1"/>
              <a:t>18. Profit is also known as</a:t>
            </a:r>
          </a:p>
          <a:p>
            <a:pPr lvl="1">
              <a:lnSpc>
                <a:spcPct val="80000"/>
              </a:lnSpc>
              <a:buFontTx/>
              <a:buNone/>
            </a:pPr>
            <a:r>
              <a:rPr lang="en-US" sz="3200" b="1"/>
              <a:t>a. rent</a:t>
            </a:r>
          </a:p>
          <a:p>
            <a:pPr lvl="1">
              <a:lnSpc>
                <a:spcPct val="80000"/>
              </a:lnSpc>
              <a:buFontTx/>
              <a:buNone/>
            </a:pPr>
            <a:r>
              <a:rPr lang="en-US" sz="3200" b="1"/>
              <a:t>b. mark-up</a:t>
            </a:r>
          </a:p>
          <a:p>
            <a:pPr lvl="1">
              <a:lnSpc>
                <a:spcPct val="80000"/>
              </a:lnSpc>
              <a:buFontTx/>
              <a:buNone/>
            </a:pPr>
            <a:r>
              <a:rPr lang="en-US" sz="3200" b="1"/>
              <a:t>c. the monetary aggregate</a:t>
            </a:r>
          </a:p>
          <a:p>
            <a:pPr lvl="1">
              <a:lnSpc>
                <a:spcPct val="80000"/>
              </a:lnSpc>
              <a:buFontTx/>
              <a:buNone/>
            </a:pPr>
            <a:r>
              <a:rPr lang="en-US" sz="3200" b="1"/>
              <a:t>d. the residual claimed by the entrepreneur</a:t>
            </a:r>
          </a:p>
        </p:txBody>
      </p:sp>
      <p:sp>
        <p:nvSpPr>
          <p:cNvPr id="40963" name="Rectangle 3"/>
          <p:cNvSpPr>
            <a:spLocks noChangeArrowheads="1"/>
          </p:cNvSpPr>
          <p:nvPr/>
        </p:nvSpPr>
        <p:spPr bwMode="auto">
          <a:xfrm>
            <a:off x="457200" y="3429000"/>
            <a:ext cx="8077200" cy="243522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D.  Residual is that which is left over. When one tallies up the total revenue and the total costs as a result of a business venture, if there is something left over, that something is called </a:t>
            </a:r>
            <a:r>
              <a:rPr lang="en-US" sz="3200" b="1" i="1">
                <a:solidFill>
                  <a:schemeClr val="accent2"/>
                </a:solidFill>
              </a:rPr>
              <a:t>profit</a:t>
            </a:r>
            <a:r>
              <a:rPr lang="en-US" sz="3200" b="1">
                <a:solidFill>
                  <a:schemeClr val="accent2"/>
                </a:solidFill>
              </a:rPr>
              <a:t>. If there is a deficit, a </a:t>
            </a:r>
            <a:r>
              <a:rPr lang="en-US" sz="3200" b="1" i="1">
                <a:solidFill>
                  <a:schemeClr val="accent2"/>
                </a:solidFill>
              </a:rPr>
              <a:t>loss</a:t>
            </a:r>
            <a:r>
              <a:rPr lang="en-US" sz="3200" b="1">
                <a:solidFill>
                  <a:schemeClr val="accent2"/>
                </a:solidFill>
              </a:rPr>
              <a:t> is incurred.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2164E401-3D2A-48D2-9E02-8FFFAD01D542}" type="slidenum">
              <a:rPr lang="en-US"/>
              <a:pPr/>
              <a:t>2</a:t>
            </a:fld>
            <a:endParaRPr lang="en-US"/>
          </a:p>
        </p:txBody>
      </p:sp>
      <p:sp>
        <p:nvSpPr>
          <p:cNvPr id="6146" name="Rectangle 2"/>
          <p:cNvSpPr>
            <a:spLocks noGrp="1" noChangeArrowheads="1"/>
          </p:cNvSpPr>
          <p:nvPr>
            <p:ph type="body" idx="1"/>
          </p:nvPr>
        </p:nvSpPr>
        <p:spPr>
          <a:xfrm>
            <a:off x="381000" y="457200"/>
            <a:ext cx="8382000" cy="3213100"/>
          </a:xfrm>
          <a:noFill/>
          <a:ln/>
        </p:spPr>
        <p:txBody>
          <a:bodyPr>
            <a:spAutoFit/>
          </a:bodyPr>
          <a:lstStyle/>
          <a:p>
            <a:pPr>
              <a:lnSpc>
                <a:spcPct val="80000"/>
              </a:lnSpc>
              <a:buFontTx/>
              <a:buNone/>
            </a:pPr>
            <a:r>
              <a:rPr lang="en-US" b="1"/>
              <a:t>1. When is a good or service </a:t>
            </a:r>
            <a:r>
              <a:rPr lang="en-US" b="1" i="1"/>
              <a:t>scarce</a:t>
            </a:r>
            <a:r>
              <a:rPr lang="en-US" b="1"/>
              <a:t>?</a:t>
            </a:r>
          </a:p>
          <a:p>
            <a:pPr lvl="1">
              <a:lnSpc>
                <a:spcPct val="80000"/>
              </a:lnSpc>
              <a:buFontTx/>
              <a:buNone/>
            </a:pPr>
            <a:r>
              <a:rPr lang="en-US" sz="3200" b="1"/>
              <a:t>a. it is rare and hard to come by.</a:t>
            </a:r>
          </a:p>
          <a:p>
            <a:pPr lvl="1">
              <a:lnSpc>
                <a:spcPct val="80000"/>
              </a:lnSpc>
              <a:buFontTx/>
              <a:buNone/>
            </a:pPr>
            <a:r>
              <a:rPr lang="en-US" sz="3200" b="1"/>
              <a:t>b. there is not enough of it available for everybody who wants it for free.</a:t>
            </a:r>
          </a:p>
          <a:p>
            <a:pPr lvl="1">
              <a:lnSpc>
                <a:spcPct val="80000"/>
              </a:lnSpc>
              <a:buFontTx/>
              <a:buNone/>
            </a:pPr>
            <a:r>
              <a:rPr lang="en-US" sz="3200" b="1"/>
              <a:t>c. there is plenty available for everyone who wants it. </a:t>
            </a:r>
          </a:p>
          <a:p>
            <a:pPr lvl="1">
              <a:lnSpc>
                <a:spcPct val="80000"/>
              </a:lnSpc>
              <a:buFontTx/>
              <a:buNone/>
            </a:pPr>
            <a:r>
              <a:rPr lang="en-US" sz="3200" b="1"/>
              <a:t>d. there is a shortage. </a:t>
            </a:r>
          </a:p>
        </p:txBody>
      </p:sp>
      <p:sp>
        <p:nvSpPr>
          <p:cNvPr id="6147" name="Rectangle 3"/>
          <p:cNvSpPr>
            <a:spLocks noChangeArrowheads="1"/>
          </p:cNvSpPr>
          <p:nvPr/>
        </p:nvSpPr>
        <p:spPr bwMode="auto">
          <a:xfrm>
            <a:off x="304800" y="3733800"/>
            <a:ext cx="8458200" cy="243522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B.  Scarcity means that there is not enough of something so that everyone who wants it cannot have it for free.  In this case, how do we decide who gets? Everything that is scarce will have a price, the price determines who gets and who does not get.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951C418C-8D27-494D-8A23-6E0D782285D9}" type="slidenum">
              <a:rPr lang="en-US"/>
              <a:pPr/>
              <a:t>20</a:t>
            </a:fld>
            <a:endParaRPr lang="en-US"/>
          </a:p>
        </p:txBody>
      </p:sp>
      <p:sp>
        <p:nvSpPr>
          <p:cNvPr id="43010" name="Rectangle 2"/>
          <p:cNvSpPr>
            <a:spLocks noGrp="1" noChangeArrowheads="1"/>
          </p:cNvSpPr>
          <p:nvPr>
            <p:ph type="body" idx="1"/>
          </p:nvPr>
        </p:nvSpPr>
        <p:spPr>
          <a:xfrm>
            <a:off x="685800" y="762000"/>
            <a:ext cx="7467600" cy="2432050"/>
          </a:xfrm>
          <a:noFill/>
          <a:ln/>
        </p:spPr>
        <p:txBody>
          <a:bodyPr>
            <a:spAutoFit/>
          </a:bodyPr>
          <a:lstStyle/>
          <a:p>
            <a:pPr>
              <a:lnSpc>
                <a:spcPct val="80000"/>
              </a:lnSpc>
              <a:buFontTx/>
              <a:buNone/>
            </a:pPr>
            <a:r>
              <a:rPr lang="en-US" b="1"/>
              <a:t>19. Unlike a service, a good</a:t>
            </a:r>
          </a:p>
          <a:p>
            <a:pPr lvl="1">
              <a:lnSpc>
                <a:spcPct val="80000"/>
              </a:lnSpc>
              <a:buFontTx/>
              <a:buNone/>
            </a:pPr>
            <a:r>
              <a:rPr lang="en-US" sz="3200" b="1"/>
              <a:t>a. is desirable</a:t>
            </a:r>
          </a:p>
          <a:p>
            <a:pPr lvl="1">
              <a:lnSpc>
                <a:spcPct val="80000"/>
              </a:lnSpc>
              <a:buFontTx/>
              <a:buNone/>
            </a:pPr>
            <a:r>
              <a:rPr lang="en-US" sz="3200" b="1"/>
              <a:t>b. uses resources to satisfy wants</a:t>
            </a:r>
          </a:p>
          <a:p>
            <a:pPr lvl="1">
              <a:lnSpc>
                <a:spcPct val="80000"/>
              </a:lnSpc>
              <a:buFontTx/>
              <a:buNone/>
            </a:pPr>
            <a:r>
              <a:rPr lang="en-US" sz="3200" b="1"/>
              <a:t>c. is physical and tangible</a:t>
            </a:r>
          </a:p>
          <a:p>
            <a:pPr lvl="1">
              <a:lnSpc>
                <a:spcPct val="80000"/>
              </a:lnSpc>
              <a:buFontTx/>
              <a:buNone/>
            </a:pPr>
            <a:r>
              <a:rPr lang="en-US" sz="3200" b="1"/>
              <a:t>d. is abundant and free</a:t>
            </a:r>
          </a:p>
        </p:txBody>
      </p:sp>
      <p:sp>
        <p:nvSpPr>
          <p:cNvPr id="43011" name="Rectangle 3"/>
          <p:cNvSpPr>
            <a:spLocks noChangeArrowheads="1"/>
          </p:cNvSpPr>
          <p:nvPr/>
        </p:nvSpPr>
        <p:spPr bwMode="auto">
          <a:xfrm>
            <a:off x="762000" y="3581400"/>
            <a:ext cx="7924800" cy="1263650"/>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C.  The word ‘good’ is a term economists use to signify something physical and tangible that is useful.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30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3FFF759B-75FB-483E-868C-47003E5790EF}" type="slidenum">
              <a:rPr lang="en-US"/>
              <a:pPr/>
              <a:t>21</a:t>
            </a:fld>
            <a:endParaRPr lang="en-US"/>
          </a:p>
        </p:txBody>
      </p:sp>
      <p:sp>
        <p:nvSpPr>
          <p:cNvPr id="45058" name="Rectangle 2"/>
          <p:cNvSpPr>
            <a:spLocks noGrp="1" noChangeArrowheads="1"/>
          </p:cNvSpPr>
          <p:nvPr>
            <p:ph type="body" idx="1"/>
          </p:nvPr>
        </p:nvSpPr>
        <p:spPr>
          <a:xfrm>
            <a:off x="155575" y="411163"/>
            <a:ext cx="8915400" cy="3213100"/>
          </a:xfrm>
          <a:noFill/>
          <a:ln/>
        </p:spPr>
        <p:txBody>
          <a:bodyPr>
            <a:spAutoFit/>
          </a:bodyPr>
          <a:lstStyle/>
          <a:p>
            <a:pPr>
              <a:lnSpc>
                <a:spcPct val="80000"/>
              </a:lnSpc>
              <a:buFontTx/>
              <a:buNone/>
            </a:pPr>
            <a:r>
              <a:rPr lang="en-US" b="1"/>
              <a:t>20. Goods and services which are considered free</a:t>
            </a:r>
          </a:p>
          <a:p>
            <a:pPr lvl="1">
              <a:lnSpc>
                <a:spcPct val="80000"/>
              </a:lnSpc>
              <a:buFontTx/>
              <a:buNone/>
            </a:pPr>
            <a:r>
              <a:rPr lang="en-US" sz="3200" b="1"/>
              <a:t>a. are the most important topics for economic analysis</a:t>
            </a:r>
          </a:p>
          <a:p>
            <a:pPr lvl="1">
              <a:lnSpc>
                <a:spcPct val="80000"/>
              </a:lnSpc>
              <a:buFontTx/>
              <a:buNone/>
            </a:pPr>
            <a:r>
              <a:rPr lang="en-US" sz="3200" b="1"/>
              <a:t>b. are produced at no cost to society or the the individual</a:t>
            </a:r>
          </a:p>
          <a:p>
            <a:pPr lvl="1">
              <a:lnSpc>
                <a:spcPct val="80000"/>
              </a:lnSpc>
              <a:buFontTx/>
              <a:buNone/>
            </a:pPr>
            <a:r>
              <a:rPr lang="en-US" sz="3200" b="1"/>
              <a:t>c. usually involve some real opportunity cost</a:t>
            </a:r>
          </a:p>
          <a:p>
            <a:pPr lvl="1">
              <a:lnSpc>
                <a:spcPct val="80000"/>
              </a:lnSpc>
              <a:buFontTx/>
              <a:buNone/>
            </a:pPr>
            <a:r>
              <a:rPr lang="en-US" sz="3200" b="1"/>
              <a:t>d. are undesirable</a:t>
            </a:r>
          </a:p>
        </p:txBody>
      </p:sp>
      <p:sp>
        <p:nvSpPr>
          <p:cNvPr id="45059" name="Rectangle 3"/>
          <p:cNvSpPr>
            <a:spLocks noChangeArrowheads="1"/>
          </p:cNvSpPr>
          <p:nvPr/>
        </p:nvSpPr>
        <p:spPr bwMode="auto">
          <a:xfrm>
            <a:off x="457200" y="3700463"/>
            <a:ext cx="8229600" cy="2825750"/>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C. Each time a choice is made an opportunity costs is incurred.  To do one thing, even if it involves a free good, something else has to be given up. Even if you drink water from a drinking fountain, you cannot drink a soda pop at the same time. So the soda pop that you did not drink is an opportunity cost.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50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0B8D7691-A632-4C61-9665-87E3A03D8D6B}" type="slidenum">
              <a:rPr lang="en-US"/>
              <a:pPr/>
              <a:t>22</a:t>
            </a:fld>
            <a:endParaRPr lang="en-US"/>
          </a:p>
        </p:txBody>
      </p:sp>
      <p:sp>
        <p:nvSpPr>
          <p:cNvPr id="47106" name="Rectangle 2"/>
          <p:cNvSpPr>
            <a:spLocks noGrp="1" noChangeArrowheads="1"/>
          </p:cNvSpPr>
          <p:nvPr>
            <p:ph type="body" idx="1"/>
          </p:nvPr>
        </p:nvSpPr>
        <p:spPr>
          <a:xfrm>
            <a:off x="228600" y="762000"/>
            <a:ext cx="8610600" cy="2432050"/>
          </a:xfrm>
          <a:noFill/>
          <a:ln/>
        </p:spPr>
        <p:txBody>
          <a:bodyPr>
            <a:spAutoFit/>
          </a:bodyPr>
          <a:lstStyle/>
          <a:p>
            <a:pPr>
              <a:lnSpc>
                <a:spcPct val="80000"/>
              </a:lnSpc>
              <a:buFontTx/>
              <a:buNone/>
            </a:pPr>
            <a:r>
              <a:rPr lang="en-US" b="1"/>
              <a:t>21. Households</a:t>
            </a:r>
          </a:p>
          <a:p>
            <a:pPr lvl="1">
              <a:lnSpc>
                <a:spcPct val="80000"/>
              </a:lnSpc>
              <a:buFontTx/>
              <a:buNone/>
            </a:pPr>
            <a:r>
              <a:rPr lang="en-US" sz="3200" b="1"/>
              <a:t>a. own and sell resources</a:t>
            </a:r>
          </a:p>
          <a:p>
            <a:pPr lvl="1">
              <a:lnSpc>
                <a:spcPct val="80000"/>
              </a:lnSpc>
              <a:buFontTx/>
              <a:buNone/>
            </a:pPr>
            <a:r>
              <a:rPr lang="en-US" sz="3200" b="1"/>
              <a:t>b. play a very minor role in the economy</a:t>
            </a:r>
          </a:p>
          <a:p>
            <a:pPr lvl="1">
              <a:lnSpc>
                <a:spcPct val="80000"/>
              </a:lnSpc>
              <a:buFontTx/>
              <a:buNone/>
            </a:pPr>
            <a:r>
              <a:rPr lang="en-US" sz="3200" b="1"/>
              <a:t>c. produce goods and services</a:t>
            </a:r>
          </a:p>
          <a:p>
            <a:pPr lvl="1">
              <a:lnSpc>
                <a:spcPct val="80000"/>
              </a:lnSpc>
              <a:buFontTx/>
              <a:buNone/>
            </a:pPr>
            <a:r>
              <a:rPr lang="en-US" sz="3200" b="1"/>
              <a:t>d. none of the above</a:t>
            </a:r>
          </a:p>
        </p:txBody>
      </p:sp>
      <p:sp>
        <p:nvSpPr>
          <p:cNvPr id="47107" name="Rectangle 3"/>
          <p:cNvSpPr>
            <a:spLocks noChangeArrowheads="1"/>
          </p:cNvSpPr>
          <p:nvPr/>
        </p:nvSpPr>
        <p:spPr bwMode="auto">
          <a:xfrm>
            <a:off x="533400" y="3429000"/>
            <a:ext cx="8153400" cy="165417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A.  A home is an example of this. People can own everything that can go into a house. Households can sell the house and everything in the house.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7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377731EC-573F-44B0-BBAB-6620561D6792}" type="slidenum">
              <a:rPr lang="en-US"/>
              <a:pPr/>
              <a:t>23</a:t>
            </a:fld>
            <a:endParaRPr lang="en-US"/>
          </a:p>
        </p:txBody>
      </p:sp>
      <p:sp>
        <p:nvSpPr>
          <p:cNvPr id="49154" name="Rectangle 2"/>
          <p:cNvSpPr>
            <a:spLocks noGrp="1" noChangeArrowheads="1"/>
          </p:cNvSpPr>
          <p:nvPr>
            <p:ph type="body" idx="1"/>
          </p:nvPr>
        </p:nvSpPr>
        <p:spPr>
          <a:xfrm>
            <a:off x="685800" y="990600"/>
            <a:ext cx="8077200" cy="2432050"/>
          </a:xfrm>
          <a:noFill/>
          <a:ln/>
        </p:spPr>
        <p:txBody>
          <a:bodyPr>
            <a:spAutoFit/>
          </a:bodyPr>
          <a:lstStyle/>
          <a:p>
            <a:pPr>
              <a:lnSpc>
                <a:spcPct val="80000"/>
              </a:lnSpc>
              <a:buFontTx/>
              <a:buNone/>
            </a:pPr>
            <a:r>
              <a:rPr lang="en-US" b="1"/>
              <a:t>22. Goods and services are exchanged in</a:t>
            </a:r>
          </a:p>
          <a:p>
            <a:pPr lvl="1">
              <a:lnSpc>
                <a:spcPct val="80000"/>
              </a:lnSpc>
              <a:buFontTx/>
              <a:buNone/>
            </a:pPr>
            <a:r>
              <a:rPr lang="en-US" sz="3200" b="1"/>
              <a:t>a. product markets.</a:t>
            </a:r>
          </a:p>
          <a:p>
            <a:pPr lvl="1">
              <a:lnSpc>
                <a:spcPct val="80000"/>
              </a:lnSpc>
              <a:buFontTx/>
              <a:buNone/>
            </a:pPr>
            <a:r>
              <a:rPr lang="en-US" sz="3200" b="1"/>
              <a:t>b. resource markets.</a:t>
            </a:r>
          </a:p>
          <a:p>
            <a:pPr lvl="1">
              <a:lnSpc>
                <a:spcPct val="80000"/>
              </a:lnSpc>
              <a:buFontTx/>
              <a:buNone/>
            </a:pPr>
            <a:r>
              <a:rPr lang="en-US" sz="3200" b="1"/>
              <a:t>c. inventory markets.</a:t>
            </a:r>
          </a:p>
          <a:p>
            <a:pPr lvl="1">
              <a:lnSpc>
                <a:spcPct val="80000"/>
              </a:lnSpc>
              <a:buFontTx/>
              <a:buNone/>
            </a:pPr>
            <a:r>
              <a:rPr lang="en-US" sz="3200" b="1"/>
              <a:t>d. classified markets.</a:t>
            </a:r>
          </a:p>
        </p:txBody>
      </p:sp>
      <p:sp>
        <p:nvSpPr>
          <p:cNvPr id="49155" name="Rectangle 3"/>
          <p:cNvSpPr>
            <a:spLocks noChangeArrowheads="1"/>
          </p:cNvSpPr>
          <p:nvPr/>
        </p:nvSpPr>
        <p:spPr bwMode="auto">
          <a:xfrm>
            <a:off x="685800" y="3581400"/>
            <a:ext cx="7696200" cy="243522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A. Consumers buy products in retail stores. Therefore this market is called the product market. Business buy goods and services in the resource market. The resource market is where land, labor, and capital are exchanged.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91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E8C651D8-F42E-4650-BACF-DE8A35E5CCC1}" type="slidenum">
              <a:rPr lang="en-US"/>
              <a:pPr/>
              <a:t>24</a:t>
            </a:fld>
            <a:endParaRPr lang="en-US"/>
          </a:p>
        </p:txBody>
      </p:sp>
      <p:sp>
        <p:nvSpPr>
          <p:cNvPr id="51202" name="Rectangle 2"/>
          <p:cNvSpPr>
            <a:spLocks noGrp="1" noChangeArrowheads="1"/>
          </p:cNvSpPr>
          <p:nvPr>
            <p:ph type="body" idx="1"/>
          </p:nvPr>
        </p:nvSpPr>
        <p:spPr>
          <a:xfrm>
            <a:off x="685800" y="1066800"/>
            <a:ext cx="7620000" cy="2432050"/>
          </a:xfrm>
          <a:noFill/>
          <a:ln/>
        </p:spPr>
        <p:txBody>
          <a:bodyPr>
            <a:spAutoFit/>
          </a:bodyPr>
          <a:lstStyle/>
          <a:p>
            <a:pPr>
              <a:lnSpc>
                <a:spcPct val="80000"/>
              </a:lnSpc>
              <a:buFontTx/>
              <a:buNone/>
            </a:pPr>
            <a:r>
              <a:rPr lang="en-US" b="1"/>
              <a:t>23.The labor market is an example of a </a:t>
            </a:r>
          </a:p>
          <a:p>
            <a:pPr lvl="1">
              <a:lnSpc>
                <a:spcPct val="80000"/>
              </a:lnSpc>
              <a:buFontTx/>
              <a:buNone/>
            </a:pPr>
            <a:r>
              <a:rPr lang="en-US" sz="3200" b="1"/>
              <a:t>a. government market.</a:t>
            </a:r>
          </a:p>
          <a:p>
            <a:pPr lvl="1">
              <a:lnSpc>
                <a:spcPct val="80000"/>
              </a:lnSpc>
              <a:buFontTx/>
              <a:buNone/>
            </a:pPr>
            <a:r>
              <a:rPr lang="en-US" sz="3200" b="1"/>
              <a:t>b. classified market.</a:t>
            </a:r>
          </a:p>
          <a:p>
            <a:pPr lvl="1">
              <a:lnSpc>
                <a:spcPct val="80000"/>
              </a:lnSpc>
              <a:buFontTx/>
              <a:buNone/>
            </a:pPr>
            <a:r>
              <a:rPr lang="en-US" sz="3200" b="1"/>
              <a:t>c. communication market.</a:t>
            </a:r>
          </a:p>
          <a:p>
            <a:pPr lvl="1">
              <a:lnSpc>
                <a:spcPct val="80000"/>
              </a:lnSpc>
              <a:buFontTx/>
              <a:buNone/>
            </a:pPr>
            <a:r>
              <a:rPr lang="en-US" sz="3200" b="1"/>
              <a:t>d. resource market.</a:t>
            </a:r>
          </a:p>
        </p:txBody>
      </p:sp>
      <p:sp>
        <p:nvSpPr>
          <p:cNvPr id="51203" name="Rectangle 3"/>
          <p:cNvSpPr>
            <a:spLocks noChangeArrowheads="1"/>
          </p:cNvSpPr>
          <p:nvPr/>
        </p:nvSpPr>
        <p:spPr bwMode="auto">
          <a:xfrm>
            <a:off x="762000" y="3581400"/>
            <a:ext cx="7924800" cy="1263650"/>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D. Labor is one of the four resources. The market that labor is bought and sold is therefore called the resource market.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657791F2-2378-4F9B-A1B5-728D1F9E08A2}" type="slidenum">
              <a:rPr lang="en-US"/>
              <a:pPr/>
              <a:t>25</a:t>
            </a:fld>
            <a:endParaRPr lang="en-US"/>
          </a:p>
        </p:txBody>
      </p:sp>
      <p:sp>
        <p:nvSpPr>
          <p:cNvPr id="53250" name="Rectangle 2"/>
          <p:cNvSpPr>
            <a:spLocks noGrp="1" noChangeArrowheads="1"/>
          </p:cNvSpPr>
          <p:nvPr>
            <p:ph type="body" idx="1"/>
          </p:nvPr>
        </p:nvSpPr>
        <p:spPr>
          <a:xfrm>
            <a:off x="228600" y="762000"/>
            <a:ext cx="8610600" cy="3603625"/>
          </a:xfrm>
          <a:noFill/>
          <a:ln/>
        </p:spPr>
        <p:txBody>
          <a:bodyPr>
            <a:spAutoFit/>
          </a:bodyPr>
          <a:lstStyle/>
          <a:p>
            <a:pPr>
              <a:lnSpc>
                <a:spcPct val="80000"/>
              </a:lnSpc>
              <a:buFontTx/>
              <a:buNone/>
            </a:pPr>
            <a:r>
              <a:rPr lang="en-US" b="1"/>
              <a:t>24. The economic behavior of individual decision makers and the determination of price and output in specific markets are both studies in </a:t>
            </a:r>
          </a:p>
          <a:p>
            <a:pPr>
              <a:lnSpc>
                <a:spcPct val="80000"/>
              </a:lnSpc>
              <a:buFontTx/>
              <a:buNone/>
            </a:pPr>
            <a:r>
              <a:rPr lang="en-US" b="1"/>
              <a:t>	 a. microeconomics.</a:t>
            </a:r>
          </a:p>
          <a:p>
            <a:pPr lvl="1">
              <a:lnSpc>
                <a:spcPct val="80000"/>
              </a:lnSpc>
              <a:buFontTx/>
              <a:buNone/>
            </a:pPr>
            <a:r>
              <a:rPr lang="en-US" sz="3200" b="1"/>
              <a:t>b. macroeconomics.</a:t>
            </a:r>
          </a:p>
          <a:p>
            <a:pPr lvl="1">
              <a:lnSpc>
                <a:spcPct val="80000"/>
              </a:lnSpc>
              <a:buFontTx/>
              <a:buNone/>
            </a:pPr>
            <a:r>
              <a:rPr lang="en-US" sz="3200" b="1"/>
              <a:t>c. positive economics.</a:t>
            </a:r>
          </a:p>
          <a:p>
            <a:pPr lvl="1">
              <a:lnSpc>
                <a:spcPct val="80000"/>
              </a:lnSpc>
              <a:buFontTx/>
              <a:buNone/>
            </a:pPr>
            <a:r>
              <a:rPr lang="en-US" sz="3200" b="1"/>
              <a:t>d. normative economics.</a:t>
            </a:r>
          </a:p>
        </p:txBody>
      </p:sp>
      <p:sp>
        <p:nvSpPr>
          <p:cNvPr id="53251" name="Rectangle 3"/>
          <p:cNvSpPr>
            <a:spLocks noChangeArrowheads="1"/>
          </p:cNvSpPr>
          <p:nvPr/>
        </p:nvSpPr>
        <p:spPr bwMode="auto">
          <a:xfrm>
            <a:off x="381000" y="4724400"/>
            <a:ext cx="8458200" cy="87312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A. Microeconomics is the study of the decision making process of economics.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32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460A57AD-4226-482C-9C38-81D4A4C040F9}" type="slidenum">
              <a:rPr lang="en-US"/>
              <a:pPr/>
              <a:t>26</a:t>
            </a:fld>
            <a:endParaRPr lang="en-US"/>
          </a:p>
        </p:txBody>
      </p:sp>
      <p:sp>
        <p:nvSpPr>
          <p:cNvPr id="55298" name="Rectangle 2"/>
          <p:cNvSpPr>
            <a:spLocks noGrp="1" noChangeArrowheads="1"/>
          </p:cNvSpPr>
          <p:nvPr>
            <p:ph type="body" idx="1"/>
          </p:nvPr>
        </p:nvSpPr>
        <p:spPr>
          <a:xfrm>
            <a:off x="228600" y="762000"/>
            <a:ext cx="8610600" cy="3603625"/>
          </a:xfrm>
          <a:noFill/>
          <a:ln/>
        </p:spPr>
        <p:txBody>
          <a:bodyPr>
            <a:spAutoFit/>
          </a:bodyPr>
          <a:lstStyle/>
          <a:p>
            <a:pPr>
              <a:lnSpc>
                <a:spcPct val="80000"/>
              </a:lnSpc>
              <a:buFontTx/>
              <a:buNone/>
            </a:pPr>
            <a:r>
              <a:rPr lang="en-US" b="1"/>
              <a:t>25. In macroeconomics, we analyze the</a:t>
            </a:r>
          </a:p>
          <a:p>
            <a:pPr lvl="1">
              <a:lnSpc>
                <a:spcPct val="80000"/>
              </a:lnSpc>
              <a:buFontTx/>
              <a:buNone/>
            </a:pPr>
            <a:r>
              <a:rPr lang="en-US" sz="3200" b="1"/>
              <a:t>a. all of the following.</a:t>
            </a:r>
          </a:p>
          <a:p>
            <a:pPr lvl="1">
              <a:lnSpc>
                <a:spcPct val="80000"/>
              </a:lnSpc>
              <a:buFontTx/>
              <a:buNone/>
            </a:pPr>
            <a:r>
              <a:rPr lang="en-US" sz="3200" b="1"/>
              <a:t>b. overall performance of the economy as a whole.</a:t>
            </a:r>
          </a:p>
          <a:p>
            <a:pPr lvl="1">
              <a:lnSpc>
                <a:spcPct val="80000"/>
              </a:lnSpc>
              <a:buFontTx/>
              <a:buNone/>
            </a:pPr>
            <a:r>
              <a:rPr lang="en-US" sz="3200" b="1"/>
              <a:t>c. arrangements through which specific products are exchanged.</a:t>
            </a:r>
          </a:p>
          <a:p>
            <a:pPr lvl="1">
              <a:lnSpc>
                <a:spcPct val="80000"/>
              </a:lnSpc>
              <a:buFontTx/>
              <a:buNone/>
            </a:pPr>
            <a:r>
              <a:rPr lang="en-US" sz="3200" b="1"/>
              <a:t>d. influences on the decision making of particular households.</a:t>
            </a:r>
          </a:p>
        </p:txBody>
      </p:sp>
      <p:sp>
        <p:nvSpPr>
          <p:cNvPr id="55299" name="Rectangle 3"/>
          <p:cNvSpPr>
            <a:spLocks noChangeArrowheads="1"/>
          </p:cNvSpPr>
          <p:nvPr/>
        </p:nvSpPr>
        <p:spPr bwMode="auto">
          <a:xfrm>
            <a:off x="381000" y="4572000"/>
            <a:ext cx="8458200" cy="165417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B. Macroeconomics is the study the economy in the large, it’s like if you were flying over the economy and able to see how all the different parts fit together.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52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F73973D1-EA45-4CC9-929D-C24E8049B339}" type="slidenum">
              <a:rPr lang="en-US"/>
              <a:pPr/>
              <a:t>27</a:t>
            </a:fld>
            <a:endParaRPr lang="en-US"/>
          </a:p>
        </p:txBody>
      </p:sp>
      <p:sp>
        <p:nvSpPr>
          <p:cNvPr id="57346" name="Rectangle 2"/>
          <p:cNvSpPr>
            <a:spLocks noGrp="1" noChangeArrowheads="1"/>
          </p:cNvSpPr>
          <p:nvPr>
            <p:ph type="body" idx="1"/>
          </p:nvPr>
        </p:nvSpPr>
        <p:spPr>
          <a:xfrm>
            <a:off x="228600" y="762000"/>
            <a:ext cx="8610600" cy="3994150"/>
          </a:xfrm>
          <a:noFill/>
          <a:ln/>
        </p:spPr>
        <p:txBody>
          <a:bodyPr>
            <a:spAutoFit/>
          </a:bodyPr>
          <a:lstStyle/>
          <a:p>
            <a:pPr>
              <a:lnSpc>
                <a:spcPct val="80000"/>
              </a:lnSpc>
              <a:buFontTx/>
              <a:buNone/>
            </a:pPr>
            <a:r>
              <a:rPr lang="en-US" b="1"/>
              <a:t>26. The assumption of rational self-interest means that economic decision makers</a:t>
            </a:r>
          </a:p>
          <a:p>
            <a:pPr lvl="1">
              <a:lnSpc>
                <a:spcPct val="80000"/>
              </a:lnSpc>
              <a:buFontTx/>
              <a:buNone/>
            </a:pPr>
            <a:r>
              <a:rPr lang="en-US" sz="3200" b="1"/>
              <a:t>a. have no concern for the welfare of others.</a:t>
            </a:r>
          </a:p>
          <a:p>
            <a:pPr lvl="1">
              <a:lnSpc>
                <a:spcPct val="80000"/>
              </a:lnSpc>
              <a:buFontTx/>
              <a:buNone/>
            </a:pPr>
            <a:r>
              <a:rPr lang="en-US" sz="3200" b="1"/>
              <a:t>b. consider the welfare of others to be more important than their own happiness.</a:t>
            </a:r>
          </a:p>
          <a:p>
            <a:pPr lvl="1">
              <a:lnSpc>
                <a:spcPct val="80000"/>
              </a:lnSpc>
              <a:buFontTx/>
              <a:buNone/>
            </a:pPr>
            <a:r>
              <a:rPr lang="en-US" sz="3200" b="1"/>
              <a:t>c. know with certainty which choice will have the best result.</a:t>
            </a:r>
          </a:p>
          <a:p>
            <a:pPr lvl="1">
              <a:lnSpc>
                <a:spcPct val="80000"/>
              </a:lnSpc>
              <a:buFontTx/>
              <a:buNone/>
            </a:pPr>
            <a:r>
              <a:rPr lang="en-US" sz="3200" b="1"/>
              <a:t>d. make reasonable decisions based on their expectations of results.</a:t>
            </a:r>
          </a:p>
        </p:txBody>
      </p:sp>
      <p:sp>
        <p:nvSpPr>
          <p:cNvPr id="57347" name="Rectangle 3"/>
          <p:cNvSpPr>
            <a:spLocks noChangeArrowheads="1"/>
          </p:cNvSpPr>
          <p:nvPr/>
        </p:nvSpPr>
        <p:spPr bwMode="auto">
          <a:xfrm>
            <a:off x="381000" y="4800600"/>
            <a:ext cx="8458200" cy="1263650"/>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D. In order to make predictions as what people will do when faced with choices, we have to assume that they will act rationally.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73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E9D31807-4C0D-4A00-8640-3B0F5C1001A0}" type="slidenum">
              <a:rPr lang="en-US"/>
              <a:pPr/>
              <a:t>28</a:t>
            </a:fld>
            <a:endParaRPr lang="en-US"/>
          </a:p>
        </p:txBody>
      </p:sp>
      <p:sp>
        <p:nvSpPr>
          <p:cNvPr id="59394" name="Rectangle 2"/>
          <p:cNvSpPr>
            <a:spLocks noGrp="1" noChangeArrowheads="1"/>
          </p:cNvSpPr>
          <p:nvPr>
            <p:ph type="body" idx="1"/>
          </p:nvPr>
        </p:nvSpPr>
        <p:spPr>
          <a:xfrm>
            <a:off x="228600" y="990600"/>
            <a:ext cx="8610600" cy="2822575"/>
          </a:xfrm>
          <a:noFill/>
          <a:ln/>
        </p:spPr>
        <p:txBody>
          <a:bodyPr>
            <a:spAutoFit/>
          </a:bodyPr>
          <a:lstStyle/>
          <a:p>
            <a:pPr>
              <a:lnSpc>
                <a:spcPct val="80000"/>
              </a:lnSpc>
              <a:buFontTx/>
              <a:buNone/>
            </a:pPr>
            <a:r>
              <a:rPr lang="en-US" b="1"/>
              <a:t>27. In economics, the term “marginal” refers to</a:t>
            </a:r>
          </a:p>
          <a:p>
            <a:pPr lvl="1">
              <a:lnSpc>
                <a:spcPct val="80000"/>
              </a:lnSpc>
              <a:buFontTx/>
              <a:buNone/>
            </a:pPr>
            <a:r>
              <a:rPr lang="en-US" sz="3200" b="1"/>
              <a:t>a. a change in an economic variable.</a:t>
            </a:r>
          </a:p>
          <a:p>
            <a:pPr lvl="1">
              <a:lnSpc>
                <a:spcPct val="80000"/>
              </a:lnSpc>
              <a:buFontTx/>
              <a:buNone/>
            </a:pPr>
            <a:r>
              <a:rPr lang="en-US" sz="3200" b="1"/>
              <a:t>b. a low quality product or resource.</a:t>
            </a:r>
          </a:p>
          <a:p>
            <a:pPr lvl="1">
              <a:lnSpc>
                <a:spcPct val="80000"/>
              </a:lnSpc>
              <a:buFontTx/>
              <a:buNone/>
            </a:pPr>
            <a:r>
              <a:rPr lang="en-US" sz="3200" b="1"/>
              <a:t>c. an unimportant and irrelevant economic variable.</a:t>
            </a:r>
          </a:p>
          <a:p>
            <a:pPr lvl="1">
              <a:lnSpc>
                <a:spcPct val="80000"/>
              </a:lnSpc>
              <a:buFontTx/>
              <a:buNone/>
            </a:pPr>
            <a:r>
              <a:rPr lang="en-US" sz="3200" b="1"/>
              <a:t>d. all-or-nothing economic decisions.</a:t>
            </a:r>
          </a:p>
        </p:txBody>
      </p:sp>
      <p:sp>
        <p:nvSpPr>
          <p:cNvPr id="59395" name="Rectangle 3"/>
          <p:cNvSpPr>
            <a:spLocks noChangeArrowheads="1"/>
          </p:cNvSpPr>
          <p:nvPr/>
        </p:nvSpPr>
        <p:spPr bwMode="auto">
          <a:xfrm>
            <a:off x="685800" y="3962400"/>
            <a:ext cx="7772400" cy="2044700"/>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  A. Marginal is the last increment or the last unit of something. Marginal product, for example, is the amount of money brought into a business by selling the last unit of output.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93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2205472A-91CD-4945-A506-06452BEDC125}" type="slidenum">
              <a:rPr lang="en-US"/>
              <a:pPr/>
              <a:t>29</a:t>
            </a:fld>
            <a:endParaRPr lang="en-US"/>
          </a:p>
        </p:txBody>
      </p:sp>
      <p:sp>
        <p:nvSpPr>
          <p:cNvPr id="61442" name="Rectangle 2"/>
          <p:cNvSpPr>
            <a:spLocks noGrp="1" noChangeArrowheads="1"/>
          </p:cNvSpPr>
          <p:nvPr>
            <p:ph type="body" idx="1"/>
          </p:nvPr>
        </p:nvSpPr>
        <p:spPr>
          <a:xfrm>
            <a:off x="533400" y="609600"/>
            <a:ext cx="8234363" cy="3213100"/>
          </a:xfrm>
          <a:noFill/>
          <a:ln/>
        </p:spPr>
        <p:txBody>
          <a:bodyPr>
            <a:spAutoFit/>
          </a:bodyPr>
          <a:lstStyle/>
          <a:p>
            <a:pPr>
              <a:lnSpc>
                <a:spcPct val="80000"/>
              </a:lnSpc>
              <a:buFontTx/>
              <a:buNone/>
            </a:pPr>
            <a:r>
              <a:rPr lang="en-US" b="1"/>
              <a:t>28.Rational economic decision makers will make a change only if</a:t>
            </a:r>
          </a:p>
          <a:p>
            <a:pPr lvl="1">
              <a:lnSpc>
                <a:spcPct val="80000"/>
              </a:lnSpc>
              <a:buFontTx/>
              <a:buNone/>
            </a:pPr>
            <a:r>
              <a:rPr lang="en-US" sz="3200" b="1"/>
              <a:t>a. the change is free of risk</a:t>
            </a:r>
          </a:p>
          <a:p>
            <a:pPr lvl="1">
              <a:lnSpc>
                <a:spcPct val="80000"/>
              </a:lnSpc>
              <a:buFontTx/>
              <a:buNone/>
            </a:pPr>
            <a:r>
              <a:rPr lang="en-US" sz="3200" b="1"/>
              <a:t>b. there are no costs involved</a:t>
            </a:r>
          </a:p>
          <a:p>
            <a:pPr lvl="1">
              <a:lnSpc>
                <a:spcPct val="80000"/>
              </a:lnSpc>
              <a:buFontTx/>
              <a:buNone/>
            </a:pPr>
            <a:r>
              <a:rPr lang="en-US" sz="3200" b="1"/>
              <a:t>c. their expectations are correct</a:t>
            </a:r>
          </a:p>
          <a:p>
            <a:pPr lvl="1">
              <a:lnSpc>
                <a:spcPct val="80000"/>
              </a:lnSpc>
              <a:buFontTx/>
              <a:buNone/>
            </a:pPr>
            <a:r>
              <a:rPr lang="en-US" sz="3200" b="1"/>
              <a:t>d. expected marginal benefit exceeds expected marginal cost</a:t>
            </a:r>
          </a:p>
        </p:txBody>
      </p:sp>
      <p:sp>
        <p:nvSpPr>
          <p:cNvPr id="61443" name="Rectangle 3"/>
          <p:cNvSpPr>
            <a:spLocks noChangeArrowheads="1"/>
          </p:cNvSpPr>
          <p:nvPr/>
        </p:nvSpPr>
        <p:spPr bwMode="auto">
          <a:xfrm>
            <a:off x="381000" y="3962400"/>
            <a:ext cx="8458200" cy="243522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D.  Marginal benefit is measured by how much benefit one receives from the </a:t>
            </a:r>
            <a:r>
              <a:rPr lang="en-US" sz="3200" b="1" i="1">
                <a:solidFill>
                  <a:schemeClr val="accent2"/>
                </a:solidFill>
              </a:rPr>
              <a:t>last</a:t>
            </a:r>
            <a:r>
              <a:rPr lang="en-US" sz="3200" b="1">
                <a:solidFill>
                  <a:schemeClr val="accent2"/>
                </a:solidFill>
              </a:rPr>
              <a:t> act; marginal cost is a measure of the cost of that </a:t>
            </a:r>
            <a:r>
              <a:rPr lang="en-US" sz="3200" b="1" i="1">
                <a:solidFill>
                  <a:schemeClr val="accent2"/>
                </a:solidFill>
              </a:rPr>
              <a:t>last</a:t>
            </a:r>
            <a:r>
              <a:rPr lang="en-US" sz="3200" b="1">
                <a:solidFill>
                  <a:schemeClr val="accent2"/>
                </a:solidFill>
              </a:rPr>
              <a:t> act. One will chose to do something if the marginal benefit of the last act is greater than the marginal cost of that last act.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54394461-D751-45E3-B0EA-3BD1F2D52568}" type="slidenum">
              <a:rPr lang="en-US"/>
              <a:pPr/>
              <a:t>3</a:t>
            </a:fld>
            <a:endParaRPr lang="en-US"/>
          </a:p>
        </p:txBody>
      </p:sp>
      <p:sp>
        <p:nvSpPr>
          <p:cNvPr id="8194" name="Rectangle 2"/>
          <p:cNvSpPr>
            <a:spLocks noGrp="1" noChangeArrowheads="1"/>
          </p:cNvSpPr>
          <p:nvPr>
            <p:ph type="body" idx="1"/>
          </p:nvPr>
        </p:nvSpPr>
        <p:spPr>
          <a:xfrm>
            <a:off x="381000" y="762000"/>
            <a:ext cx="8382000" cy="2432050"/>
          </a:xfrm>
          <a:noFill/>
          <a:ln/>
        </p:spPr>
        <p:txBody>
          <a:bodyPr>
            <a:spAutoFit/>
          </a:bodyPr>
          <a:lstStyle/>
          <a:p>
            <a:pPr>
              <a:lnSpc>
                <a:spcPct val="80000"/>
              </a:lnSpc>
              <a:buFontTx/>
              <a:buNone/>
            </a:pPr>
            <a:r>
              <a:rPr lang="en-US" b="1"/>
              <a:t>2. Human wants and desires are</a:t>
            </a:r>
          </a:p>
          <a:p>
            <a:pPr lvl="1">
              <a:lnSpc>
                <a:spcPct val="80000"/>
              </a:lnSpc>
              <a:buFontTx/>
              <a:buNone/>
            </a:pPr>
            <a:r>
              <a:rPr lang="en-US" sz="3200" b="1"/>
              <a:t>a. eventually satisfied in any society</a:t>
            </a:r>
          </a:p>
          <a:p>
            <a:pPr lvl="1">
              <a:lnSpc>
                <a:spcPct val="80000"/>
              </a:lnSpc>
              <a:buFontTx/>
              <a:buNone/>
            </a:pPr>
            <a:r>
              <a:rPr lang="en-US" sz="3200" b="1"/>
              <a:t>b. constant from one time period to the next</a:t>
            </a:r>
          </a:p>
          <a:p>
            <a:pPr lvl="1">
              <a:lnSpc>
                <a:spcPct val="80000"/>
              </a:lnSpc>
              <a:buFontTx/>
              <a:buNone/>
            </a:pPr>
            <a:r>
              <a:rPr lang="en-US" sz="3200" b="1"/>
              <a:t>c. virtually unlimited</a:t>
            </a:r>
          </a:p>
          <a:p>
            <a:pPr lvl="1">
              <a:lnSpc>
                <a:spcPct val="80000"/>
              </a:lnSpc>
              <a:buFontTx/>
              <a:buNone/>
            </a:pPr>
            <a:r>
              <a:rPr lang="en-US" sz="3200" b="1"/>
              <a:t>d. limited and scarce</a:t>
            </a:r>
          </a:p>
        </p:txBody>
      </p:sp>
      <p:sp>
        <p:nvSpPr>
          <p:cNvPr id="8195" name="Rectangle 3"/>
          <p:cNvSpPr>
            <a:spLocks noChangeArrowheads="1"/>
          </p:cNvSpPr>
          <p:nvPr/>
        </p:nvSpPr>
        <p:spPr bwMode="auto">
          <a:xfrm>
            <a:off x="533400" y="3429000"/>
            <a:ext cx="8153400" cy="243522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C.  In our analysis of economics we assume that when given a choice, people would want more rather than less.  Each time people make a choice between alternatives, the choice made is the one that they believe will increase their total welfare.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C38ABF82-C987-4387-80F7-44D2D6A74384}" type="slidenum">
              <a:rPr lang="en-US"/>
              <a:pPr/>
              <a:t>30</a:t>
            </a:fld>
            <a:endParaRPr lang="en-US"/>
          </a:p>
        </p:txBody>
      </p:sp>
      <p:sp>
        <p:nvSpPr>
          <p:cNvPr id="63490" name="Rectangle 2"/>
          <p:cNvSpPr>
            <a:spLocks noGrp="1" noChangeArrowheads="1"/>
          </p:cNvSpPr>
          <p:nvPr>
            <p:ph type="body" idx="1"/>
          </p:nvPr>
        </p:nvSpPr>
        <p:spPr>
          <a:xfrm>
            <a:off x="376238" y="338138"/>
            <a:ext cx="8610600" cy="3897312"/>
          </a:xfrm>
          <a:noFill/>
          <a:ln/>
        </p:spPr>
        <p:txBody>
          <a:bodyPr>
            <a:spAutoFit/>
          </a:bodyPr>
          <a:lstStyle/>
          <a:p>
            <a:pPr>
              <a:lnSpc>
                <a:spcPct val="80000"/>
              </a:lnSpc>
              <a:buFontTx/>
              <a:buNone/>
            </a:pPr>
            <a:r>
              <a:rPr lang="en-US" b="1"/>
              <a:t>29.When economic choice involves adjustment to the existing situation, marginal analysis </a:t>
            </a:r>
          </a:p>
          <a:p>
            <a:pPr lvl="1">
              <a:lnSpc>
                <a:spcPct val="80000"/>
              </a:lnSpc>
              <a:buFontTx/>
              <a:buNone/>
            </a:pPr>
            <a:r>
              <a:rPr lang="en-US" sz="3200" b="1"/>
              <a:t>a. has no practical applications or real-world uses.</a:t>
            </a:r>
          </a:p>
          <a:p>
            <a:pPr lvl="1">
              <a:lnSpc>
                <a:spcPct val="80000"/>
              </a:lnSpc>
              <a:buFontTx/>
              <a:buNone/>
            </a:pPr>
            <a:r>
              <a:rPr lang="en-US" sz="3200" b="1"/>
              <a:t>b. eliminates incorrect decisions and bad choices.</a:t>
            </a:r>
          </a:p>
          <a:p>
            <a:pPr lvl="1">
              <a:lnSpc>
                <a:spcPct val="80000"/>
              </a:lnSpc>
              <a:buFontTx/>
              <a:buNone/>
            </a:pPr>
            <a:r>
              <a:rPr lang="en-US" sz="3200" b="1"/>
              <a:t>c. means comparing the additional costs and additional benefits of an activity before deciding.</a:t>
            </a:r>
          </a:p>
        </p:txBody>
      </p:sp>
      <p:sp>
        <p:nvSpPr>
          <p:cNvPr id="63491" name="Rectangle 3"/>
          <p:cNvSpPr>
            <a:spLocks noChangeArrowheads="1"/>
          </p:cNvSpPr>
          <p:nvPr/>
        </p:nvSpPr>
        <p:spPr bwMode="auto">
          <a:xfrm>
            <a:off x="304800" y="4419600"/>
            <a:ext cx="8458200" cy="2044700"/>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C. People make decisions based on the margin. For example, a person will buy a soda pop only if the expected pleasure received is greater than the value placed on the money that has to be given up to purchase the drink.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4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B9116AB9-08CA-43E4-B3BD-5637EC163C15}" type="slidenum">
              <a:rPr lang="en-US"/>
              <a:pPr/>
              <a:t>31</a:t>
            </a:fld>
            <a:endParaRPr lang="en-US"/>
          </a:p>
        </p:txBody>
      </p:sp>
      <p:sp>
        <p:nvSpPr>
          <p:cNvPr id="65538" name="Rectangle 2"/>
          <p:cNvSpPr>
            <a:spLocks noGrp="1" noChangeArrowheads="1"/>
          </p:cNvSpPr>
          <p:nvPr>
            <p:ph type="body" idx="1"/>
          </p:nvPr>
        </p:nvSpPr>
        <p:spPr>
          <a:xfrm>
            <a:off x="228600" y="762000"/>
            <a:ext cx="8610600" cy="2822575"/>
          </a:xfrm>
          <a:noFill/>
          <a:ln/>
        </p:spPr>
        <p:txBody>
          <a:bodyPr>
            <a:spAutoFit/>
          </a:bodyPr>
          <a:lstStyle/>
          <a:p>
            <a:pPr>
              <a:lnSpc>
                <a:spcPct val="80000"/>
              </a:lnSpc>
              <a:buFontTx/>
              <a:buNone/>
            </a:pPr>
            <a:r>
              <a:rPr lang="en-US" b="1"/>
              <a:t>30. Economic information</a:t>
            </a:r>
          </a:p>
          <a:p>
            <a:pPr lvl="1">
              <a:lnSpc>
                <a:spcPct val="80000"/>
              </a:lnSpc>
              <a:buFontTx/>
              <a:buNone/>
            </a:pPr>
            <a:r>
              <a:rPr lang="en-US" sz="3200" b="1"/>
              <a:t>a. is scarce and costly to acquire</a:t>
            </a:r>
          </a:p>
          <a:p>
            <a:pPr lvl="1">
              <a:lnSpc>
                <a:spcPct val="80000"/>
              </a:lnSpc>
              <a:buFontTx/>
              <a:buNone/>
            </a:pPr>
            <a:r>
              <a:rPr lang="en-US" sz="3200" b="1"/>
              <a:t>b. is available for free to any decision maker</a:t>
            </a:r>
          </a:p>
          <a:p>
            <a:pPr lvl="1">
              <a:lnSpc>
                <a:spcPct val="80000"/>
              </a:lnSpc>
              <a:buFontTx/>
              <a:buNone/>
            </a:pPr>
            <a:r>
              <a:rPr lang="en-US" sz="3200" b="1"/>
              <a:t>c. is not required for rational decision making</a:t>
            </a:r>
          </a:p>
          <a:p>
            <a:pPr lvl="1">
              <a:lnSpc>
                <a:spcPct val="80000"/>
              </a:lnSpc>
              <a:buFontTx/>
              <a:buNone/>
            </a:pPr>
            <a:r>
              <a:rPr lang="en-US" sz="3200" b="1"/>
              <a:t>d. must be complete before any decision is made</a:t>
            </a:r>
          </a:p>
        </p:txBody>
      </p:sp>
      <p:sp>
        <p:nvSpPr>
          <p:cNvPr id="65539" name="Rectangle 3"/>
          <p:cNvSpPr>
            <a:spLocks noChangeArrowheads="1"/>
          </p:cNvSpPr>
          <p:nvPr/>
        </p:nvSpPr>
        <p:spPr bwMode="auto">
          <a:xfrm>
            <a:off x="381000" y="3886200"/>
            <a:ext cx="8458200" cy="1263650"/>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A.  The government and businesses spend an enormous amount of resources on acquiring information.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55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EF0BC4C1-A2FF-4A73-8404-42D39E2FE322}" type="slidenum">
              <a:rPr lang="en-US"/>
              <a:pPr/>
              <a:t>32</a:t>
            </a:fld>
            <a:endParaRPr lang="en-US"/>
          </a:p>
        </p:txBody>
      </p:sp>
      <p:sp>
        <p:nvSpPr>
          <p:cNvPr id="67586" name="Rectangle 2"/>
          <p:cNvSpPr>
            <a:spLocks noGrp="1" noChangeArrowheads="1"/>
          </p:cNvSpPr>
          <p:nvPr>
            <p:ph type="body" idx="1"/>
          </p:nvPr>
        </p:nvSpPr>
        <p:spPr>
          <a:xfrm>
            <a:off x="228600" y="762000"/>
            <a:ext cx="8610600" cy="2822575"/>
          </a:xfrm>
          <a:noFill/>
          <a:ln/>
        </p:spPr>
        <p:txBody>
          <a:bodyPr>
            <a:spAutoFit/>
          </a:bodyPr>
          <a:lstStyle/>
          <a:p>
            <a:pPr>
              <a:lnSpc>
                <a:spcPct val="80000"/>
              </a:lnSpc>
              <a:buFontTx/>
              <a:buNone/>
            </a:pPr>
            <a:r>
              <a:rPr lang="en-US" b="1"/>
              <a:t>31. An economic model is useful only if it</a:t>
            </a:r>
          </a:p>
          <a:p>
            <a:pPr lvl="1">
              <a:lnSpc>
                <a:spcPct val="80000"/>
              </a:lnSpc>
              <a:buFontTx/>
              <a:buNone/>
            </a:pPr>
            <a:r>
              <a:rPr lang="en-US" sz="3200" b="1"/>
              <a:t>a. includes every detail of reality</a:t>
            </a:r>
          </a:p>
          <a:p>
            <a:pPr lvl="1">
              <a:lnSpc>
                <a:spcPct val="80000"/>
              </a:lnSpc>
              <a:buFontTx/>
              <a:buNone/>
            </a:pPr>
            <a:r>
              <a:rPr lang="en-US" sz="3200" b="1"/>
              <a:t>b. makes no unproven assumptions</a:t>
            </a:r>
          </a:p>
          <a:p>
            <a:pPr lvl="1">
              <a:lnSpc>
                <a:spcPct val="80000"/>
              </a:lnSpc>
              <a:buFontTx/>
              <a:buNone/>
            </a:pPr>
            <a:r>
              <a:rPr lang="en-US" sz="3200" b="1"/>
              <a:t>c. is mathematical, and is expressed in equations</a:t>
            </a:r>
          </a:p>
          <a:p>
            <a:pPr lvl="1">
              <a:lnSpc>
                <a:spcPct val="80000"/>
              </a:lnSpc>
              <a:buFontTx/>
              <a:buNone/>
            </a:pPr>
            <a:r>
              <a:rPr lang="en-US" sz="3200" b="1"/>
              <a:t>d. makes accurate predictions</a:t>
            </a:r>
          </a:p>
        </p:txBody>
      </p:sp>
      <p:sp>
        <p:nvSpPr>
          <p:cNvPr id="67587" name="Rectangle 3"/>
          <p:cNvSpPr>
            <a:spLocks noChangeArrowheads="1"/>
          </p:cNvSpPr>
          <p:nvPr/>
        </p:nvSpPr>
        <p:spPr bwMode="auto">
          <a:xfrm>
            <a:off x="381000" y="3733800"/>
            <a:ext cx="8458200" cy="243522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D.  An economic model is a picture of a series of events. It portrays a simplification of reality and is used to make predictions about the real world. The purpose of the model is to help us understand what is and what the results will be as certain variables change.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75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B3429B6F-1893-49CF-B69B-B235744B07DD}" type="slidenum">
              <a:rPr lang="en-US"/>
              <a:pPr/>
              <a:t>33</a:t>
            </a:fld>
            <a:endParaRPr lang="en-US"/>
          </a:p>
        </p:txBody>
      </p:sp>
      <p:sp>
        <p:nvSpPr>
          <p:cNvPr id="69634" name="Rectangle 2"/>
          <p:cNvSpPr>
            <a:spLocks noGrp="1" noChangeArrowheads="1"/>
          </p:cNvSpPr>
          <p:nvPr>
            <p:ph type="body" idx="1"/>
          </p:nvPr>
        </p:nvSpPr>
        <p:spPr>
          <a:xfrm>
            <a:off x="228600" y="381000"/>
            <a:ext cx="8610600" cy="3994150"/>
          </a:xfrm>
          <a:noFill/>
          <a:ln/>
        </p:spPr>
        <p:txBody>
          <a:bodyPr>
            <a:spAutoFit/>
          </a:bodyPr>
          <a:lstStyle/>
          <a:p>
            <a:pPr>
              <a:lnSpc>
                <a:spcPct val="80000"/>
              </a:lnSpc>
              <a:buFontTx/>
              <a:buNone/>
            </a:pPr>
            <a:r>
              <a:rPr lang="en-US" b="1"/>
              <a:t>32. The scientific method is useful</a:t>
            </a:r>
          </a:p>
          <a:p>
            <a:pPr lvl="1">
              <a:lnSpc>
                <a:spcPct val="80000"/>
              </a:lnSpc>
              <a:buFontTx/>
              <a:buNone/>
            </a:pPr>
            <a:r>
              <a:rPr lang="en-US" sz="3200" b="1"/>
              <a:t>a. only in fields of science such as chemistry and physics</a:t>
            </a:r>
          </a:p>
          <a:p>
            <a:pPr lvl="1">
              <a:lnSpc>
                <a:spcPct val="80000"/>
              </a:lnSpc>
              <a:buFontTx/>
              <a:buNone/>
            </a:pPr>
            <a:r>
              <a:rPr lang="en-US" sz="3200" b="1"/>
              <a:t>b. for testing the validity of theoretical predictions</a:t>
            </a:r>
          </a:p>
          <a:p>
            <a:pPr lvl="1">
              <a:lnSpc>
                <a:spcPct val="80000"/>
              </a:lnSpc>
              <a:buFontTx/>
              <a:buNone/>
            </a:pPr>
            <a:r>
              <a:rPr lang="en-US" sz="3200" b="1"/>
              <a:t>c. for testing the validity of a model’s assumptions</a:t>
            </a:r>
          </a:p>
          <a:p>
            <a:pPr lvl="1">
              <a:lnSpc>
                <a:spcPct val="80000"/>
              </a:lnSpc>
              <a:buFontTx/>
              <a:buNone/>
            </a:pPr>
            <a:r>
              <a:rPr lang="en-US" sz="3200" b="1"/>
              <a:t>d. when no economic variables can be assumed to be constant</a:t>
            </a:r>
          </a:p>
        </p:txBody>
      </p:sp>
      <p:sp>
        <p:nvSpPr>
          <p:cNvPr id="69635" name="Rectangle 3"/>
          <p:cNvSpPr>
            <a:spLocks noChangeArrowheads="1"/>
          </p:cNvSpPr>
          <p:nvPr/>
        </p:nvSpPr>
        <p:spPr bwMode="auto">
          <a:xfrm>
            <a:off x="381000" y="4495800"/>
            <a:ext cx="8458200" cy="165417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B.  The four steps to the scientific method are: identify and define the key variables, specify the assumptions, formulate an hypothesis, test the hypothesis.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96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1C9E2ABC-7152-4FBC-A556-D62EAFB2C858}" type="slidenum">
              <a:rPr lang="en-US"/>
              <a:pPr/>
              <a:t>34</a:t>
            </a:fld>
            <a:endParaRPr lang="en-US"/>
          </a:p>
        </p:txBody>
      </p:sp>
      <p:sp>
        <p:nvSpPr>
          <p:cNvPr id="71682" name="Rectangle 2"/>
          <p:cNvSpPr>
            <a:spLocks noGrp="1" noChangeArrowheads="1"/>
          </p:cNvSpPr>
          <p:nvPr>
            <p:ph type="body" idx="1"/>
          </p:nvPr>
        </p:nvSpPr>
        <p:spPr>
          <a:xfrm>
            <a:off x="228600" y="762000"/>
            <a:ext cx="8610600" cy="3213100"/>
          </a:xfrm>
          <a:noFill/>
          <a:ln/>
        </p:spPr>
        <p:txBody>
          <a:bodyPr>
            <a:spAutoFit/>
          </a:bodyPr>
          <a:lstStyle/>
          <a:p>
            <a:pPr>
              <a:lnSpc>
                <a:spcPct val="80000"/>
              </a:lnSpc>
              <a:buFontTx/>
              <a:buNone/>
            </a:pPr>
            <a:r>
              <a:rPr lang="en-US" b="1"/>
              <a:t>33. The “ceteris paribus” assumption means</a:t>
            </a:r>
          </a:p>
          <a:p>
            <a:pPr lvl="1">
              <a:lnSpc>
                <a:spcPct val="80000"/>
              </a:lnSpc>
              <a:buFontTx/>
              <a:buNone/>
            </a:pPr>
            <a:r>
              <a:rPr lang="en-US" sz="3200" b="1"/>
              <a:t>a. “after all other changes have been taken into consideration”.</a:t>
            </a:r>
          </a:p>
          <a:p>
            <a:pPr lvl="1">
              <a:lnSpc>
                <a:spcPct val="80000"/>
              </a:lnSpc>
              <a:buFontTx/>
              <a:buNone/>
            </a:pPr>
            <a:r>
              <a:rPr lang="en-US" sz="3200" b="1"/>
              <a:t>b. “all economic decision makers behave according to rational self-interest”.</a:t>
            </a:r>
          </a:p>
          <a:p>
            <a:pPr lvl="1">
              <a:lnSpc>
                <a:spcPct val="80000"/>
              </a:lnSpc>
              <a:buFontTx/>
              <a:buNone/>
            </a:pPr>
            <a:r>
              <a:rPr lang="en-US" sz="3200" b="1"/>
              <a:t>c. “marginal benefit equals marginal cost”</a:t>
            </a:r>
          </a:p>
          <a:p>
            <a:pPr lvl="1">
              <a:lnSpc>
                <a:spcPct val="80000"/>
              </a:lnSpc>
              <a:buFontTx/>
              <a:buNone/>
            </a:pPr>
            <a:r>
              <a:rPr lang="en-US" sz="3200" b="1"/>
              <a:t>d. “holding all other variables constant”.</a:t>
            </a:r>
          </a:p>
        </p:txBody>
      </p:sp>
      <p:sp>
        <p:nvSpPr>
          <p:cNvPr id="71683" name="Rectangle 3"/>
          <p:cNvSpPr>
            <a:spLocks noChangeArrowheads="1"/>
          </p:cNvSpPr>
          <p:nvPr/>
        </p:nvSpPr>
        <p:spPr bwMode="auto">
          <a:xfrm>
            <a:off x="381000" y="4114800"/>
            <a:ext cx="8458200" cy="243522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D. Economists can make predictions only if one variable changes and everything else stays the same. For example, people will buy more Cadillac  cars when the price goes down, assuming that their incomes or the price of other luxury cars do not change.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6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7E005C7-4A2B-430E-B5FD-A90030344DEC}" type="slidenum">
              <a:rPr lang="en-US"/>
              <a:pPr/>
              <a:t>35</a:t>
            </a:fld>
            <a:endParaRPr lang="en-US"/>
          </a:p>
        </p:txBody>
      </p:sp>
      <p:sp>
        <p:nvSpPr>
          <p:cNvPr id="73730" name="Rectangle 2"/>
          <p:cNvSpPr>
            <a:spLocks noGrp="1" noChangeArrowheads="1"/>
          </p:cNvSpPr>
          <p:nvPr>
            <p:ph type="body" idx="1"/>
          </p:nvPr>
        </p:nvSpPr>
        <p:spPr>
          <a:xfrm>
            <a:off x="228600" y="914400"/>
            <a:ext cx="8610600" cy="3213100"/>
          </a:xfrm>
          <a:noFill/>
          <a:ln/>
        </p:spPr>
        <p:txBody>
          <a:bodyPr>
            <a:spAutoFit/>
          </a:bodyPr>
          <a:lstStyle/>
          <a:p>
            <a:pPr>
              <a:lnSpc>
                <a:spcPct val="80000"/>
              </a:lnSpc>
              <a:buFontTx/>
              <a:buNone/>
            </a:pPr>
            <a:r>
              <a:rPr lang="en-US" b="1"/>
              <a:t>34.A hypothesis is</a:t>
            </a:r>
          </a:p>
          <a:p>
            <a:pPr lvl="1">
              <a:lnSpc>
                <a:spcPct val="80000"/>
              </a:lnSpc>
              <a:buFontTx/>
              <a:buNone/>
            </a:pPr>
            <a:r>
              <a:rPr lang="en-US" sz="3200" b="1"/>
              <a:t>a. an assumption about behavior</a:t>
            </a:r>
          </a:p>
          <a:p>
            <a:pPr lvl="1">
              <a:lnSpc>
                <a:spcPct val="80000"/>
              </a:lnSpc>
              <a:buFontTx/>
              <a:buNone/>
            </a:pPr>
            <a:r>
              <a:rPr lang="en-US" sz="3200" b="1"/>
              <a:t>b. useful only if the assumptions are realistic</a:t>
            </a:r>
          </a:p>
          <a:p>
            <a:pPr lvl="1">
              <a:lnSpc>
                <a:spcPct val="80000"/>
              </a:lnSpc>
              <a:buFontTx/>
              <a:buNone/>
            </a:pPr>
            <a:r>
              <a:rPr lang="en-US" sz="3200" b="1"/>
              <a:t>c. useful in microeconomics, but not in macroeconomics</a:t>
            </a:r>
          </a:p>
          <a:p>
            <a:pPr lvl="1">
              <a:lnSpc>
                <a:spcPct val="80000"/>
              </a:lnSpc>
              <a:buFontTx/>
              <a:buNone/>
            </a:pPr>
            <a:r>
              <a:rPr lang="en-US" sz="3200" b="1"/>
              <a:t>d. a prediction of what will occur, given certain assumptions</a:t>
            </a:r>
          </a:p>
        </p:txBody>
      </p:sp>
      <p:sp>
        <p:nvSpPr>
          <p:cNvPr id="73731" name="Rectangle 3"/>
          <p:cNvSpPr>
            <a:spLocks noChangeArrowheads="1"/>
          </p:cNvSpPr>
          <p:nvPr/>
        </p:nvSpPr>
        <p:spPr bwMode="auto">
          <a:xfrm>
            <a:off x="381000" y="4267200"/>
            <a:ext cx="8458200" cy="165417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D.  In any theory, the accuracy of the theory is predicated upon the assumptions made. If the assumptions are not truthful, one’s conclusions will be incorrect.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37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856FD98D-DE70-42C3-95D4-B6BA702148DF}" type="slidenum">
              <a:rPr lang="en-US"/>
              <a:pPr/>
              <a:t>36</a:t>
            </a:fld>
            <a:endParaRPr lang="en-US"/>
          </a:p>
        </p:txBody>
      </p:sp>
      <p:sp>
        <p:nvSpPr>
          <p:cNvPr id="75778" name="Rectangle 2"/>
          <p:cNvSpPr>
            <a:spLocks noGrp="1" noChangeArrowheads="1"/>
          </p:cNvSpPr>
          <p:nvPr>
            <p:ph type="body" idx="1"/>
          </p:nvPr>
        </p:nvSpPr>
        <p:spPr>
          <a:xfrm>
            <a:off x="609600" y="457200"/>
            <a:ext cx="8305800" cy="3603625"/>
          </a:xfrm>
          <a:noFill/>
          <a:ln/>
        </p:spPr>
        <p:txBody>
          <a:bodyPr>
            <a:spAutoFit/>
          </a:bodyPr>
          <a:lstStyle/>
          <a:p>
            <a:pPr>
              <a:lnSpc>
                <a:spcPct val="80000"/>
              </a:lnSpc>
              <a:buFontTx/>
              <a:buNone/>
            </a:pPr>
            <a:r>
              <a:rPr lang="en-US" b="1"/>
              <a:t>35.  A model which sometimes makes incorrect predictions will be used by economic decision makers</a:t>
            </a:r>
          </a:p>
          <a:p>
            <a:pPr lvl="1">
              <a:lnSpc>
                <a:spcPct val="80000"/>
              </a:lnSpc>
              <a:buFontTx/>
              <a:buNone/>
            </a:pPr>
            <a:r>
              <a:rPr lang="en-US" sz="3200" b="1"/>
              <a:t>a. under no circumstances</a:t>
            </a:r>
          </a:p>
          <a:p>
            <a:pPr lvl="1">
              <a:lnSpc>
                <a:spcPct val="80000"/>
              </a:lnSpc>
              <a:buFontTx/>
              <a:buNone/>
            </a:pPr>
            <a:r>
              <a:rPr lang="en-US" sz="3200" b="1"/>
              <a:t>b. only if its assumptions are detailed and realistic</a:t>
            </a:r>
          </a:p>
          <a:p>
            <a:pPr lvl="1">
              <a:lnSpc>
                <a:spcPct val="80000"/>
              </a:lnSpc>
              <a:buFontTx/>
              <a:buNone/>
            </a:pPr>
            <a:r>
              <a:rPr lang="en-US" sz="3200" b="1"/>
              <a:t>c. if it is mathematical and computerized</a:t>
            </a:r>
          </a:p>
          <a:p>
            <a:pPr lvl="1">
              <a:lnSpc>
                <a:spcPct val="80000"/>
              </a:lnSpc>
              <a:buFontTx/>
              <a:buNone/>
            </a:pPr>
            <a:r>
              <a:rPr lang="en-US" sz="3200" b="1"/>
              <a:t>d. until a better model is developed</a:t>
            </a:r>
          </a:p>
        </p:txBody>
      </p:sp>
      <p:sp>
        <p:nvSpPr>
          <p:cNvPr id="75779" name="Rectangle 3"/>
          <p:cNvSpPr>
            <a:spLocks noChangeArrowheads="1"/>
          </p:cNvSpPr>
          <p:nvPr/>
        </p:nvSpPr>
        <p:spPr bwMode="auto">
          <a:xfrm>
            <a:off x="381000" y="4191000"/>
            <a:ext cx="8458200" cy="165417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D.  As events and conditions change in the real world, so it is necessary to refine economic models. Otherwise the models will not portray the real world.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57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B4CB0947-0645-4CAE-A568-8D75E9EABD20}" type="slidenum">
              <a:rPr lang="en-US"/>
              <a:pPr/>
              <a:t>37</a:t>
            </a:fld>
            <a:endParaRPr lang="en-US"/>
          </a:p>
        </p:txBody>
      </p:sp>
      <p:sp>
        <p:nvSpPr>
          <p:cNvPr id="77826" name="Rectangle 2"/>
          <p:cNvSpPr>
            <a:spLocks noGrp="1" noChangeArrowheads="1"/>
          </p:cNvSpPr>
          <p:nvPr>
            <p:ph type="body" idx="1"/>
          </p:nvPr>
        </p:nvSpPr>
        <p:spPr>
          <a:xfrm>
            <a:off x="228600" y="228600"/>
            <a:ext cx="8610600" cy="3603625"/>
          </a:xfrm>
          <a:noFill/>
          <a:ln/>
        </p:spPr>
        <p:txBody>
          <a:bodyPr>
            <a:spAutoFit/>
          </a:bodyPr>
          <a:lstStyle/>
          <a:p>
            <a:pPr>
              <a:lnSpc>
                <a:spcPct val="80000"/>
              </a:lnSpc>
              <a:buFontTx/>
              <a:buNone/>
            </a:pPr>
            <a:r>
              <a:rPr lang="en-US" b="1"/>
              <a:t>36.  Economic theory is designed to</a:t>
            </a:r>
          </a:p>
          <a:p>
            <a:pPr lvl="1">
              <a:lnSpc>
                <a:spcPct val="80000"/>
              </a:lnSpc>
              <a:buFontTx/>
              <a:buNone/>
            </a:pPr>
            <a:r>
              <a:rPr lang="en-US" sz="3200" b="1"/>
              <a:t>a. express normative values</a:t>
            </a:r>
          </a:p>
          <a:p>
            <a:pPr lvl="1">
              <a:lnSpc>
                <a:spcPct val="80000"/>
              </a:lnSpc>
              <a:buFontTx/>
              <a:buNone/>
            </a:pPr>
            <a:r>
              <a:rPr lang="en-US" sz="3200" b="1"/>
              <a:t>b. invent an imaginative and interesting story</a:t>
            </a:r>
          </a:p>
          <a:p>
            <a:pPr lvl="1">
              <a:lnSpc>
                <a:spcPct val="80000"/>
              </a:lnSpc>
              <a:buFontTx/>
              <a:buNone/>
            </a:pPr>
            <a:r>
              <a:rPr lang="en-US" sz="3200" b="1"/>
              <a:t>c. predict the behavior of a specific economic decision maker after an economic change</a:t>
            </a:r>
          </a:p>
          <a:p>
            <a:pPr lvl="1">
              <a:lnSpc>
                <a:spcPct val="80000"/>
              </a:lnSpc>
              <a:buFontTx/>
              <a:buNone/>
            </a:pPr>
            <a:r>
              <a:rPr lang="en-US" sz="3200" b="1"/>
              <a:t>d. predict the average behavior of a group of similar economic decision makers after an economic change</a:t>
            </a:r>
          </a:p>
        </p:txBody>
      </p:sp>
      <p:sp>
        <p:nvSpPr>
          <p:cNvPr id="77827" name="Rectangle 3"/>
          <p:cNvSpPr>
            <a:spLocks noChangeArrowheads="1"/>
          </p:cNvSpPr>
          <p:nvPr/>
        </p:nvSpPr>
        <p:spPr bwMode="auto">
          <a:xfrm>
            <a:off x="381000" y="4114800"/>
            <a:ext cx="8763000" cy="1263650"/>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D.  There are always exemptions to the rule. In economics we are interested in what is true most of the time for the majority of people.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78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62C3D260-2633-44B2-A436-C1AC4AE1ABCD}" type="slidenum">
              <a:rPr lang="en-US"/>
              <a:pPr/>
              <a:t>38</a:t>
            </a:fld>
            <a:endParaRPr lang="en-US"/>
          </a:p>
        </p:txBody>
      </p:sp>
      <p:sp>
        <p:nvSpPr>
          <p:cNvPr id="79874" name="Rectangle 2"/>
          <p:cNvSpPr>
            <a:spLocks noGrp="1" noChangeArrowheads="1"/>
          </p:cNvSpPr>
          <p:nvPr>
            <p:ph type="body" idx="1"/>
          </p:nvPr>
        </p:nvSpPr>
        <p:spPr>
          <a:xfrm>
            <a:off x="228600" y="228600"/>
            <a:ext cx="8610600" cy="3897313"/>
          </a:xfrm>
          <a:noFill/>
          <a:ln/>
        </p:spPr>
        <p:txBody>
          <a:bodyPr>
            <a:spAutoFit/>
          </a:bodyPr>
          <a:lstStyle/>
          <a:p>
            <a:pPr>
              <a:lnSpc>
                <a:spcPct val="80000"/>
              </a:lnSpc>
              <a:buFontTx/>
              <a:buNone/>
            </a:pPr>
            <a:r>
              <a:rPr lang="en-US" b="1"/>
              <a:t>37.The difference between positive economic statements and normative economic statements is that </a:t>
            </a:r>
          </a:p>
          <a:p>
            <a:pPr lvl="1">
              <a:lnSpc>
                <a:spcPct val="80000"/>
              </a:lnSpc>
              <a:buFontTx/>
              <a:buNone/>
            </a:pPr>
            <a:r>
              <a:rPr lang="en-US" sz="3200" b="1"/>
              <a:t>a. positive statements are based on opinion and normative statements are based on fact.</a:t>
            </a:r>
          </a:p>
          <a:p>
            <a:pPr lvl="1">
              <a:lnSpc>
                <a:spcPct val="80000"/>
              </a:lnSpc>
              <a:buFontTx/>
              <a:buNone/>
            </a:pPr>
            <a:r>
              <a:rPr lang="en-US" sz="3200" b="1"/>
              <a:t>b. positive statements are true and normative statements are often false.</a:t>
            </a:r>
          </a:p>
          <a:p>
            <a:pPr lvl="1">
              <a:lnSpc>
                <a:spcPct val="80000"/>
              </a:lnSpc>
              <a:buFontTx/>
              <a:buNone/>
            </a:pPr>
            <a:r>
              <a:rPr lang="en-US" sz="3200" b="1"/>
              <a:t>c. positive statements are based on fact and normative statements are based on opinion.</a:t>
            </a:r>
          </a:p>
        </p:txBody>
      </p:sp>
      <p:sp>
        <p:nvSpPr>
          <p:cNvPr id="79875" name="Rectangle 3"/>
          <p:cNvSpPr>
            <a:spLocks noChangeArrowheads="1"/>
          </p:cNvSpPr>
          <p:nvPr/>
        </p:nvSpPr>
        <p:spPr bwMode="auto">
          <a:xfrm>
            <a:off x="223838" y="4041775"/>
            <a:ext cx="8763000" cy="243522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C. Positive economics is the study of what actually happens. For example, to predict that people will buy more Cadillac cars when the price goes down is an example of positive economics. To say that people should not waste money on luxury is normative economics.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98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B7AB0540-9F0B-4332-8878-AE37299ABA70}" type="slidenum">
              <a:rPr lang="en-US"/>
              <a:pPr/>
              <a:t>39</a:t>
            </a:fld>
            <a:endParaRPr lang="en-US"/>
          </a:p>
        </p:txBody>
      </p:sp>
      <p:sp>
        <p:nvSpPr>
          <p:cNvPr id="81922" name="Rectangle 2"/>
          <p:cNvSpPr>
            <a:spLocks noGrp="1" noChangeArrowheads="1"/>
          </p:cNvSpPr>
          <p:nvPr>
            <p:ph type="body" idx="1"/>
          </p:nvPr>
        </p:nvSpPr>
        <p:spPr>
          <a:xfrm>
            <a:off x="228600" y="762000"/>
            <a:ext cx="8610600" cy="3994150"/>
          </a:xfrm>
          <a:noFill/>
          <a:ln/>
        </p:spPr>
        <p:txBody>
          <a:bodyPr>
            <a:spAutoFit/>
          </a:bodyPr>
          <a:lstStyle/>
          <a:p>
            <a:pPr>
              <a:lnSpc>
                <a:spcPct val="80000"/>
              </a:lnSpc>
              <a:buFontTx/>
              <a:buNone/>
            </a:pPr>
            <a:r>
              <a:rPr lang="en-US" b="1"/>
              <a:t>38. If one were to commit the association-is-causation fallacy, one would conclude that</a:t>
            </a:r>
          </a:p>
          <a:p>
            <a:pPr lvl="1">
              <a:lnSpc>
                <a:spcPct val="80000"/>
              </a:lnSpc>
              <a:buFontTx/>
              <a:buNone/>
            </a:pPr>
            <a:r>
              <a:rPr lang="en-US" sz="3200" b="1"/>
              <a:t>a. an event which follows another event was caused by the first event.</a:t>
            </a:r>
          </a:p>
          <a:p>
            <a:pPr lvl="1">
              <a:lnSpc>
                <a:spcPct val="80000"/>
              </a:lnSpc>
              <a:buFontTx/>
              <a:buNone/>
            </a:pPr>
            <a:r>
              <a:rPr lang="en-US" sz="3200" b="1"/>
              <a:t>b. an event which follows another event was not necessarily caused by the first event.</a:t>
            </a:r>
          </a:p>
          <a:p>
            <a:pPr lvl="1">
              <a:lnSpc>
                <a:spcPct val="80000"/>
              </a:lnSpc>
              <a:buFontTx/>
              <a:buNone/>
            </a:pPr>
            <a:r>
              <a:rPr lang="en-US" sz="3200" b="1"/>
              <a:t>c. the simplest model is the best predictor.</a:t>
            </a:r>
          </a:p>
          <a:p>
            <a:pPr lvl="1">
              <a:lnSpc>
                <a:spcPct val="80000"/>
              </a:lnSpc>
              <a:buFontTx/>
              <a:buNone/>
            </a:pPr>
            <a:r>
              <a:rPr lang="en-US" sz="3200" b="1"/>
              <a:t>d. what is true for the individual is also true for the group.</a:t>
            </a:r>
          </a:p>
        </p:txBody>
      </p:sp>
      <p:sp>
        <p:nvSpPr>
          <p:cNvPr id="81923" name="Rectangle 3"/>
          <p:cNvSpPr>
            <a:spLocks noChangeArrowheads="1"/>
          </p:cNvSpPr>
          <p:nvPr/>
        </p:nvSpPr>
        <p:spPr bwMode="auto">
          <a:xfrm>
            <a:off x="381000" y="4724400"/>
            <a:ext cx="8458200" cy="165417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A. If you were raised on a farm and as  a youth you believed the rooster growing caused the sun to come up everyday, you would be guilty of the association-is-causation fallacy.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6267A55-743C-4C11-820D-DD76D69352FB}" type="slidenum">
              <a:rPr lang="en-US"/>
              <a:pPr/>
              <a:t>4</a:t>
            </a:fld>
            <a:endParaRPr lang="en-US"/>
          </a:p>
        </p:txBody>
      </p:sp>
      <p:sp>
        <p:nvSpPr>
          <p:cNvPr id="10242" name="Rectangle 2"/>
          <p:cNvSpPr>
            <a:spLocks noGrp="1" noChangeArrowheads="1"/>
          </p:cNvSpPr>
          <p:nvPr>
            <p:ph type="body" idx="1"/>
          </p:nvPr>
        </p:nvSpPr>
        <p:spPr>
          <a:xfrm>
            <a:off x="381000" y="1219200"/>
            <a:ext cx="8382000" cy="2432050"/>
          </a:xfrm>
          <a:noFill/>
          <a:ln/>
        </p:spPr>
        <p:txBody>
          <a:bodyPr>
            <a:spAutoFit/>
          </a:bodyPr>
          <a:lstStyle/>
          <a:p>
            <a:pPr>
              <a:lnSpc>
                <a:spcPct val="80000"/>
              </a:lnSpc>
              <a:buFontTx/>
              <a:buNone/>
            </a:pPr>
            <a:r>
              <a:rPr lang="en-US" b="1"/>
              <a:t>3. Scarcity is an economic problem</a:t>
            </a:r>
          </a:p>
          <a:p>
            <a:pPr lvl="1">
              <a:lnSpc>
                <a:spcPct val="80000"/>
              </a:lnSpc>
              <a:buFontTx/>
              <a:buNone/>
            </a:pPr>
            <a:r>
              <a:rPr lang="en-US" sz="3200" b="1"/>
              <a:t>a. only in capitalist economies.</a:t>
            </a:r>
          </a:p>
          <a:p>
            <a:pPr lvl="1">
              <a:lnSpc>
                <a:spcPct val="80000"/>
              </a:lnSpc>
              <a:buFontTx/>
              <a:buNone/>
            </a:pPr>
            <a:r>
              <a:rPr lang="en-US" sz="3200" b="1"/>
              <a:t>b. only in command economies.</a:t>
            </a:r>
          </a:p>
          <a:p>
            <a:pPr lvl="1">
              <a:lnSpc>
                <a:spcPct val="80000"/>
              </a:lnSpc>
              <a:buFontTx/>
              <a:buNone/>
            </a:pPr>
            <a:r>
              <a:rPr lang="en-US" sz="3200" b="1"/>
              <a:t>c. only in poor countries.</a:t>
            </a:r>
          </a:p>
          <a:p>
            <a:pPr lvl="1">
              <a:lnSpc>
                <a:spcPct val="80000"/>
              </a:lnSpc>
              <a:buFontTx/>
              <a:buNone/>
            </a:pPr>
            <a:r>
              <a:rPr lang="en-US" sz="3200" b="1"/>
              <a:t>d. in every country and in every household.</a:t>
            </a:r>
          </a:p>
        </p:txBody>
      </p:sp>
      <p:sp>
        <p:nvSpPr>
          <p:cNvPr id="10243" name="Rectangle 3"/>
          <p:cNvSpPr>
            <a:spLocks noChangeArrowheads="1"/>
          </p:cNvSpPr>
          <p:nvPr/>
        </p:nvSpPr>
        <p:spPr bwMode="auto">
          <a:xfrm>
            <a:off x="381000" y="3962400"/>
            <a:ext cx="8458200" cy="1263650"/>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D. The only way not to have scarcity is for everyone to have everything they want for free, an impossible situation.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54C6427C-F4F2-46A6-88C0-61885127BC3E}" type="slidenum">
              <a:rPr lang="en-US"/>
              <a:pPr/>
              <a:t>40</a:t>
            </a:fld>
            <a:endParaRPr lang="en-US"/>
          </a:p>
        </p:txBody>
      </p:sp>
      <p:sp>
        <p:nvSpPr>
          <p:cNvPr id="83970" name="Rectangle 2"/>
          <p:cNvSpPr>
            <a:spLocks noGrp="1" noChangeArrowheads="1"/>
          </p:cNvSpPr>
          <p:nvPr>
            <p:ph type="body" idx="1"/>
          </p:nvPr>
        </p:nvSpPr>
        <p:spPr>
          <a:xfrm>
            <a:off x="228600" y="457200"/>
            <a:ext cx="8610600" cy="3994150"/>
          </a:xfrm>
          <a:noFill/>
          <a:ln/>
        </p:spPr>
        <p:txBody>
          <a:bodyPr>
            <a:spAutoFit/>
          </a:bodyPr>
          <a:lstStyle/>
          <a:p>
            <a:pPr>
              <a:lnSpc>
                <a:spcPct val="80000"/>
              </a:lnSpc>
              <a:buFontTx/>
              <a:buNone/>
            </a:pPr>
            <a:r>
              <a:rPr lang="en-US" b="1"/>
              <a:t>39. If one commits the fallacy of composition, it is likely that the individual is assuming</a:t>
            </a:r>
          </a:p>
          <a:p>
            <a:pPr lvl="1">
              <a:lnSpc>
                <a:spcPct val="80000"/>
              </a:lnSpc>
              <a:buFontTx/>
              <a:buNone/>
            </a:pPr>
            <a:r>
              <a:rPr lang="en-US" sz="3200" b="1"/>
              <a:t>a. the simplest model is the best predictor.</a:t>
            </a:r>
          </a:p>
          <a:p>
            <a:pPr lvl="1">
              <a:lnSpc>
                <a:spcPct val="80000"/>
              </a:lnSpc>
              <a:buFontTx/>
              <a:buNone/>
            </a:pPr>
            <a:r>
              <a:rPr lang="en-US" sz="3200" b="1"/>
              <a:t>b. an event which follows another event was caused by the first event.</a:t>
            </a:r>
          </a:p>
          <a:p>
            <a:pPr lvl="1">
              <a:lnSpc>
                <a:spcPct val="80000"/>
              </a:lnSpc>
              <a:buFontTx/>
              <a:buNone/>
            </a:pPr>
            <a:r>
              <a:rPr lang="en-US" sz="3200" b="1"/>
              <a:t>c. an event which follows another event was not necessarily caused by the first event.</a:t>
            </a:r>
          </a:p>
          <a:p>
            <a:pPr lvl="1">
              <a:lnSpc>
                <a:spcPct val="80000"/>
              </a:lnSpc>
              <a:buFontTx/>
              <a:buNone/>
            </a:pPr>
            <a:r>
              <a:rPr lang="en-US" sz="3200" b="1"/>
              <a:t>d. what is true for the individual is also true for the group.</a:t>
            </a:r>
          </a:p>
        </p:txBody>
      </p:sp>
      <p:sp>
        <p:nvSpPr>
          <p:cNvPr id="83971" name="Rectangle 3"/>
          <p:cNvSpPr>
            <a:spLocks noChangeArrowheads="1"/>
          </p:cNvSpPr>
          <p:nvPr/>
        </p:nvSpPr>
        <p:spPr bwMode="auto">
          <a:xfrm>
            <a:off x="457200" y="4572000"/>
            <a:ext cx="8458200" cy="165417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D. If you were at a football game, it is true that you will get a better view if you stand up only if everyone else does not stand up at the same time.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39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E169A26A-202C-495D-A8DD-8782FF6C48DB}" type="slidenum">
              <a:rPr lang="en-US"/>
              <a:pPr/>
              <a:t>41</a:t>
            </a:fld>
            <a:endParaRPr lang="en-US"/>
          </a:p>
        </p:txBody>
      </p:sp>
      <p:sp>
        <p:nvSpPr>
          <p:cNvPr id="86018" name="Rectangle 2"/>
          <p:cNvSpPr>
            <a:spLocks noGrp="1" noChangeArrowheads="1"/>
          </p:cNvSpPr>
          <p:nvPr>
            <p:ph type="body" idx="1"/>
          </p:nvPr>
        </p:nvSpPr>
        <p:spPr>
          <a:xfrm>
            <a:off x="228600" y="228600"/>
            <a:ext cx="8610600" cy="3994150"/>
          </a:xfrm>
          <a:noFill/>
          <a:ln/>
        </p:spPr>
        <p:txBody>
          <a:bodyPr>
            <a:spAutoFit/>
          </a:bodyPr>
          <a:lstStyle/>
          <a:p>
            <a:pPr>
              <a:lnSpc>
                <a:spcPct val="80000"/>
              </a:lnSpc>
              <a:buFontTx/>
              <a:buNone/>
            </a:pPr>
            <a:r>
              <a:rPr lang="en-US" b="1"/>
              <a:t>40.The secondary effects of a policy are</a:t>
            </a:r>
          </a:p>
          <a:p>
            <a:pPr lvl="1">
              <a:lnSpc>
                <a:spcPct val="80000"/>
              </a:lnSpc>
              <a:buFontTx/>
              <a:buNone/>
            </a:pPr>
            <a:r>
              <a:rPr lang="en-US" sz="3200" b="1"/>
              <a:t>a. unintended consequences, which may be undesirable</a:t>
            </a:r>
          </a:p>
          <a:p>
            <a:pPr lvl="1">
              <a:lnSpc>
                <a:spcPct val="80000"/>
              </a:lnSpc>
              <a:buFontTx/>
              <a:buNone/>
            </a:pPr>
            <a:r>
              <a:rPr lang="en-US" sz="3200" b="1"/>
              <a:t>b. intentional and desirable, but require more time to take effect than the primary effect of the policy</a:t>
            </a:r>
          </a:p>
          <a:p>
            <a:pPr lvl="1">
              <a:lnSpc>
                <a:spcPct val="80000"/>
              </a:lnSpc>
              <a:buFontTx/>
              <a:buNone/>
            </a:pPr>
            <a:r>
              <a:rPr lang="en-US" sz="3200" b="1"/>
              <a:t>c. unimportant and should be ignored by policy makers</a:t>
            </a:r>
          </a:p>
          <a:p>
            <a:pPr lvl="1">
              <a:lnSpc>
                <a:spcPct val="80000"/>
              </a:lnSpc>
              <a:buFontTx/>
              <a:buNone/>
            </a:pPr>
            <a:r>
              <a:rPr lang="en-US" sz="3200" b="1"/>
              <a:t>d. immediately obvious to decision makers</a:t>
            </a:r>
          </a:p>
        </p:txBody>
      </p:sp>
      <p:sp>
        <p:nvSpPr>
          <p:cNvPr id="86019" name="Rectangle 3"/>
          <p:cNvSpPr>
            <a:spLocks noChangeArrowheads="1"/>
          </p:cNvSpPr>
          <p:nvPr/>
        </p:nvSpPr>
        <p:spPr bwMode="auto">
          <a:xfrm>
            <a:off x="381000" y="4343400"/>
            <a:ext cx="8763000" cy="2044700"/>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A.  When building an economic model and making the assumptions, it is always possible that not everything germane to the situation is considered. Or, if considered, it is not considered in the correct way.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60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F575C69B-49AE-4CE2-B956-78240A2B07E5}" type="slidenum">
              <a:rPr lang="en-US"/>
              <a:pPr/>
              <a:t>42</a:t>
            </a:fld>
            <a:endParaRPr lang="en-US"/>
          </a:p>
        </p:txBody>
      </p:sp>
      <p:sp>
        <p:nvSpPr>
          <p:cNvPr id="88066" name="Rectangle 2"/>
          <p:cNvSpPr>
            <a:spLocks noGrp="1" noChangeArrowheads="1"/>
          </p:cNvSpPr>
          <p:nvPr>
            <p:ph type="ctrTitle"/>
          </p:nvPr>
        </p:nvSpPr>
        <p:spPr>
          <a:xfrm>
            <a:off x="609600" y="1600200"/>
            <a:ext cx="7772400" cy="1663700"/>
          </a:xfrm>
          <a:noFill/>
          <a:ln/>
        </p:spPr>
        <p:txBody>
          <a:bodyPr>
            <a:spAutoFit/>
          </a:bodyPr>
          <a:lstStyle/>
          <a:p>
            <a:pPr>
              <a:lnSpc>
                <a:spcPct val="80000"/>
              </a:lnSpc>
            </a:pPr>
            <a:r>
              <a:rPr lang="en-US" sz="12900"/>
              <a:t>END</a:t>
            </a:r>
          </a:p>
        </p:txBody>
      </p:sp>
      <p:graphicFrame>
        <p:nvGraphicFramePr>
          <p:cNvPr id="88067" name="Object 3"/>
          <p:cNvGraphicFramePr>
            <a:graphicFrameLocks/>
          </p:cNvGraphicFramePr>
          <p:nvPr/>
        </p:nvGraphicFramePr>
        <p:xfrm>
          <a:off x="3581400" y="2971800"/>
          <a:ext cx="1651000" cy="2032000"/>
        </p:xfrm>
        <a:graphic>
          <a:graphicData uri="http://schemas.openxmlformats.org/presentationml/2006/ole">
            <p:oleObj spid="_x0000_s88067" name="Clip" r:id="rId4" imgW="1650960" imgH="2031840" progId="MS_ClipArt_Gallery.2">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880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CE4F4EDC-8354-4299-A4BD-A082A66340D1}" type="slidenum">
              <a:rPr lang="en-US"/>
              <a:pPr/>
              <a:t>5</a:t>
            </a:fld>
            <a:endParaRPr lang="en-US"/>
          </a:p>
        </p:txBody>
      </p:sp>
      <p:sp>
        <p:nvSpPr>
          <p:cNvPr id="12290" name="Rectangle 2"/>
          <p:cNvSpPr>
            <a:spLocks noGrp="1" noChangeArrowheads="1"/>
          </p:cNvSpPr>
          <p:nvPr>
            <p:ph type="body" idx="1"/>
          </p:nvPr>
        </p:nvSpPr>
        <p:spPr>
          <a:xfrm>
            <a:off x="228600" y="1219200"/>
            <a:ext cx="8610600" cy="2822575"/>
          </a:xfrm>
          <a:noFill/>
          <a:ln/>
        </p:spPr>
        <p:txBody>
          <a:bodyPr>
            <a:spAutoFit/>
          </a:bodyPr>
          <a:lstStyle/>
          <a:p>
            <a:pPr>
              <a:lnSpc>
                <a:spcPct val="80000"/>
              </a:lnSpc>
              <a:buFontTx/>
              <a:buNone/>
            </a:pPr>
            <a:r>
              <a:rPr lang="en-US" b="1"/>
              <a:t>4.  Economic analysis would be unnecessary if there were no</a:t>
            </a:r>
          </a:p>
          <a:p>
            <a:pPr>
              <a:lnSpc>
                <a:spcPct val="80000"/>
              </a:lnSpc>
              <a:buFontTx/>
              <a:buNone/>
            </a:pPr>
            <a:r>
              <a:rPr lang="en-US" b="1"/>
              <a:t>    a. taxes</a:t>
            </a:r>
            <a:endParaRPr lang="en-US" sz="3600" b="1"/>
          </a:p>
          <a:p>
            <a:pPr lvl="1">
              <a:lnSpc>
                <a:spcPct val="80000"/>
              </a:lnSpc>
              <a:buFontTx/>
              <a:buNone/>
            </a:pPr>
            <a:r>
              <a:rPr lang="en-US" sz="3200" b="1"/>
              <a:t>b. government</a:t>
            </a:r>
          </a:p>
          <a:p>
            <a:pPr lvl="1">
              <a:lnSpc>
                <a:spcPct val="80000"/>
              </a:lnSpc>
              <a:buFontTx/>
              <a:buNone/>
            </a:pPr>
            <a:r>
              <a:rPr lang="en-US" sz="3200" b="1"/>
              <a:t>c. scarcity</a:t>
            </a:r>
          </a:p>
          <a:p>
            <a:pPr lvl="1">
              <a:lnSpc>
                <a:spcPct val="80000"/>
              </a:lnSpc>
              <a:buFontTx/>
              <a:buNone/>
            </a:pPr>
            <a:r>
              <a:rPr lang="en-US" sz="3200" b="1"/>
              <a:t>d. money</a:t>
            </a:r>
          </a:p>
        </p:txBody>
      </p:sp>
      <p:sp>
        <p:nvSpPr>
          <p:cNvPr id="12291" name="Rectangle 3"/>
          <p:cNvSpPr>
            <a:spLocks noChangeArrowheads="1"/>
          </p:cNvSpPr>
          <p:nvPr/>
        </p:nvSpPr>
        <p:spPr bwMode="auto">
          <a:xfrm>
            <a:off x="609600" y="4114800"/>
            <a:ext cx="8077200" cy="2044700"/>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C.  All of economic analysis revolves around the fact that we live in a world of scarce resources. Therefore, the problem becomes, how do we meet people’s wants and needs in this world of scarcity? </a:t>
            </a:r>
          </a:p>
        </p:txBody>
      </p:sp>
      <p:sp>
        <p:nvSpPr>
          <p:cNvPr id="12292" name="Line 4"/>
          <p:cNvSpPr>
            <a:spLocks noChangeShapeType="1"/>
          </p:cNvSpPr>
          <p:nvPr/>
        </p:nvSpPr>
        <p:spPr bwMode="auto">
          <a:xfrm>
            <a:off x="844550" y="1600200"/>
            <a:ext cx="1289050" cy="0"/>
          </a:xfrm>
          <a:prstGeom prst="line">
            <a:avLst/>
          </a:prstGeom>
          <a:noFill/>
          <a:ln w="9525">
            <a:noFill/>
            <a:round/>
            <a:headEnd type="none" w="sm" len="sm"/>
            <a:tailEnd type="none" w="sm" len="sm"/>
          </a:ln>
          <a:effectLst/>
        </p:spPr>
        <p:txBody>
          <a:bodyPr/>
          <a:lstStyle/>
          <a:p>
            <a:endParaRPr lang="en-US"/>
          </a:p>
        </p:txBody>
      </p:sp>
      <p:sp>
        <p:nvSpPr>
          <p:cNvPr id="12293" name="Line 5"/>
          <p:cNvSpPr>
            <a:spLocks noChangeShapeType="1"/>
          </p:cNvSpPr>
          <p:nvPr/>
        </p:nvSpPr>
        <p:spPr bwMode="auto">
          <a:xfrm>
            <a:off x="844550" y="1600200"/>
            <a:ext cx="1289050" cy="0"/>
          </a:xfrm>
          <a:prstGeom prst="line">
            <a:avLst/>
          </a:prstGeom>
          <a:noFill/>
          <a:ln w="9525">
            <a:noFill/>
            <a:round/>
            <a:headEnd type="none" w="sm" len="sm"/>
            <a:tailEnd type="none" w="sm" len="sm"/>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4B3FAD68-F88F-4FF8-8DE5-2D9D641B104B}" type="slidenum">
              <a:rPr lang="en-US"/>
              <a:pPr/>
              <a:t>6</a:t>
            </a:fld>
            <a:endParaRPr lang="en-US"/>
          </a:p>
        </p:txBody>
      </p:sp>
      <p:sp>
        <p:nvSpPr>
          <p:cNvPr id="14338" name="Rectangle 2"/>
          <p:cNvSpPr>
            <a:spLocks noGrp="1" noChangeArrowheads="1"/>
          </p:cNvSpPr>
          <p:nvPr>
            <p:ph type="body" idx="1"/>
          </p:nvPr>
        </p:nvSpPr>
        <p:spPr>
          <a:xfrm>
            <a:off x="533400" y="685800"/>
            <a:ext cx="7696200" cy="3213100"/>
          </a:xfrm>
          <a:noFill/>
          <a:ln/>
        </p:spPr>
        <p:txBody>
          <a:bodyPr>
            <a:spAutoFit/>
          </a:bodyPr>
          <a:lstStyle/>
          <a:p>
            <a:pPr>
              <a:lnSpc>
                <a:spcPct val="80000"/>
              </a:lnSpc>
              <a:buFontTx/>
              <a:buNone/>
            </a:pPr>
            <a:r>
              <a:rPr lang="en-US" b="1"/>
              <a:t>5. Because resources are scarce,</a:t>
            </a:r>
          </a:p>
          <a:p>
            <a:pPr>
              <a:lnSpc>
                <a:spcPct val="80000"/>
              </a:lnSpc>
              <a:buFontTx/>
              <a:buNone/>
            </a:pPr>
            <a:r>
              <a:rPr lang="en-US" b="1"/>
              <a:t>    a. opportunity costs are zero</a:t>
            </a:r>
            <a:endParaRPr lang="en-US" sz="3600" b="1"/>
          </a:p>
          <a:p>
            <a:pPr lvl="1">
              <a:lnSpc>
                <a:spcPct val="80000"/>
              </a:lnSpc>
              <a:buFontTx/>
              <a:buNone/>
            </a:pPr>
            <a:r>
              <a:rPr lang="en-US" sz="3200" b="1"/>
              <a:t>b. people must make choices among alternatives</a:t>
            </a:r>
          </a:p>
          <a:p>
            <a:pPr lvl="1">
              <a:lnSpc>
                <a:spcPct val="80000"/>
              </a:lnSpc>
              <a:buFontTx/>
              <a:buNone/>
            </a:pPr>
            <a:r>
              <a:rPr lang="en-US" sz="3200" b="1"/>
              <a:t>c. all human wants and desires can be satisfied</a:t>
            </a:r>
          </a:p>
          <a:p>
            <a:pPr lvl="1">
              <a:lnSpc>
                <a:spcPct val="80000"/>
              </a:lnSpc>
              <a:buFontTx/>
              <a:buNone/>
            </a:pPr>
            <a:r>
              <a:rPr lang="en-US" sz="3200" b="1"/>
              <a:t>d. resource prices are flexible</a:t>
            </a:r>
          </a:p>
        </p:txBody>
      </p:sp>
      <p:sp>
        <p:nvSpPr>
          <p:cNvPr id="14339" name="Rectangle 3"/>
          <p:cNvSpPr>
            <a:spLocks noChangeArrowheads="1"/>
          </p:cNvSpPr>
          <p:nvPr/>
        </p:nvSpPr>
        <p:spPr bwMode="auto">
          <a:xfrm>
            <a:off x="381000" y="4114800"/>
            <a:ext cx="8229600" cy="1263650"/>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B.  No matter what economic system people live in, all people’s in every society are faced with the problem of scarcity. </a:t>
            </a:r>
          </a:p>
        </p:txBody>
      </p:sp>
      <p:sp>
        <p:nvSpPr>
          <p:cNvPr id="14340" name="Line 4"/>
          <p:cNvSpPr>
            <a:spLocks noChangeShapeType="1"/>
          </p:cNvSpPr>
          <p:nvPr/>
        </p:nvSpPr>
        <p:spPr bwMode="auto">
          <a:xfrm>
            <a:off x="844550" y="1600200"/>
            <a:ext cx="1289050" cy="0"/>
          </a:xfrm>
          <a:prstGeom prst="line">
            <a:avLst/>
          </a:prstGeom>
          <a:noFill/>
          <a:ln w="9525">
            <a:noFill/>
            <a:round/>
            <a:headEnd type="none" w="sm" len="sm"/>
            <a:tailEnd type="none" w="sm" len="sm"/>
          </a:ln>
          <a:effectLst/>
        </p:spPr>
        <p:txBody>
          <a:bodyPr/>
          <a:lstStyle/>
          <a:p>
            <a:endParaRPr lang="en-US"/>
          </a:p>
        </p:txBody>
      </p:sp>
      <p:sp>
        <p:nvSpPr>
          <p:cNvPr id="14341" name="Line 5"/>
          <p:cNvSpPr>
            <a:spLocks noChangeShapeType="1"/>
          </p:cNvSpPr>
          <p:nvPr/>
        </p:nvSpPr>
        <p:spPr bwMode="auto">
          <a:xfrm>
            <a:off x="844550" y="1600200"/>
            <a:ext cx="1289050" cy="0"/>
          </a:xfrm>
          <a:prstGeom prst="line">
            <a:avLst/>
          </a:prstGeom>
          <a:noFill/>
          <a:ln w="9525">
            <a:noFill/>
            <a:round/>
            <a:headEnd type="none" w="sm" len="sm"/>
            <a:tailEnd type="none" w="sm" len="sm"/>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3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17D93E12-96B2-4F86-81FC-F6BEF7785205}" type="slidenum">
              <a:rPr lang="en-US"/>
              <a:pPr/>
              <a:t>7</a:t>
            </a:fld>
            <a:endParaRPr lang="en-US"/>
          </a:p>
        </p:txBody>
      </p:sp>
      <p:sp>
        <p:nvSpPr>
          <p:cNvPr id="16386" name="Rectangle 2"/>
          <p:cNvSpPr>
            <a:spLocks noGrp="1" noChangeArrowheads="1"/>
          </p:cNvSpPr>
          <p:nvPr>
            <p:ph type="body" idx="1"/>
          </p:nvPr>
        </p:nvSpPr>
        <p:spPr>
          <a:xfrm>
            <a:off x="228600" y="1219200"/>
            <a:ext cx="8610600" cy="2432050"/>
          </a:xfrm>
          <a:noFill/>
          <a:ln/>
        </p:spPr>
        <p:txBody>
          <a:bodyPr>
            <a:spAutoFit/>
          </a:bodyPr>
          <a:lstStyle/>
          <a:p>
            <a:pPr>
              <a:lnSpc>
                <a:spcPct val="80000"/>
              </a:lnSpc>
              <a:buFontTx/>
              <a:buNone/>
            </a:pPr>
            <a:r>
              <a:rPr lang="en-US" b="1"/>
              <a:t>6. Economics deals with the problems caused by</a:t>
            </a:r>
          </a:p>
          <a:p>
            <a:pPr>
              <a:lnSpc>
                <a:spcPct val="80000"/>
              </a:lnSpc>
              <a:buFontTx/>
              <a:buNone/>
            </a:pPr>
            <a:r>
              <a:rPr lang="en-US" b="1"/>
              <a:t>    a. scarce resources and unlimited wants.</a:t>
            </a:r>
            <a:endParaRPr lang="en-US" sz="3600" b="1"/>
          </a:p>
          <a:p>
            <a:pPr lvl="1">
              <a:lnSpc>
                <a:spcPct val="80000"/>
              </a:lnSpc>
              <a:buFontTx/>
              <a:buNone/>
            </a:pPr>
            <a:r>
              <a:rPr lang="en-US" sz="3200" b="1"/>
              <a:t>b. scarce resources and limited wants.</a:t>
            </a:r>
          </a:p>
          <a:p>
            <a:pPr lvl="1">
              <a:lnSpc>
                <a:spcPct val="80000"/>
              </a:lnSpc>
              <a:buFontTx/>
              <a:buNone/>
            </a:pPr>
            <a:r>
              <a:rPr lang="en-US" sz="3200" b="1"/>
              <a:t>c. abundant resources and unlimited wants.</a:t>
            </a:r>
          </a:p>
          <a:p>
            <a:pPr lvl="1">
              <a:lnSpc>
                <a:spcPct val="80000"/>
              </a:lnSpc>
              <a:buFontTx/>
              <a:buNone/>
            </a:pPr>
            <a:r>
              <a:rPr lang="en-US" sz="3200" b="1"/>
              <a:t>d. abundant resources and limited wants.</a:t>
            </a:r>
          </a:p>
        </p:txBody>
      </p:sp>
      <p:sp>
        <p:nvSpPr>
          <p:cNvPr id="16387" name="Rectangle 3"/>
          <p:cNvSpPr>
            <a:spLocks noChangeArrowheads="1"/>
          </p:cNvSpPr>
          <p:nvPr/>
        </p:nvSpPr>
        <p:spPr bwMode="auto">
          <a:xfrm>
            <a:off x="685800" y="3810000"/>
            <a:ext cx="7620000" cy="165417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A. No matter what political system people live under there will always be people who want more than the economy can provide them for free. </a:t>
            </a:r>
          </a:p>
        </p:txBody>
      </p:sp>
      <p:sp>
        <p:nvSpPr>
          <p:cNvPr id="16388" name="Line 4"/>
          <p:cNvSpPr>
            <a:spLocks noChangeShapeType="1"/>
          </p:cNvSpPr>
          <p:nvPr/>
        </p:nvSpPr>
        <p:spPr bwMode="auto">
          <a:xfrm>
            <a:off x="844550" y="1600200"/>
            <a:ext cx="1289050" cy="0"/>
          </a:xfrm>
          <a:prstGeom prst="line">
            <a:avLst/>
          </a:prstGeom>
          <a:noFill/>
          <a:ln w="9525">
            <a:noFill/>
            <a:round/>
            <a:headEnd type="none" w="sm" len="sm"/>
            <a:tailEnd type="none" w="sm" len="sm"/>
          </a:ln>
          <a:effectLst/>
        </p:spPr>
        <p:txBody>
          <a:bodyPr/>
          <a:lstStyle/>
          <a:p>
            <a:endParaRPr lang="en-US"/>
          </a:p>
        </p:txBody>
      </p:sp>
      <p:sp>
        <p:nvSpPr>
          <p:cNvPr id="16389" name="Line 5"/>
          <p:cNvSpPr>
            <a:spLocks noChangeShapeType="1"/>
          </p:cNvSpPr>
          <p:nvPr/>
        </p:nvSpPr>
        <p:spPr bwMode="auto">
          <a:xfrm>
            <a:off x="844550" y="1600200"/>
            <a:ext cx="1289050" cy="0"/>
          </a:xfrm>
          <a:prstGeom prst="line">
            <a:avLst/>
          </a:prstGeom>
          <a:noFill/>
          <a:ln w="9525">
            <a:noFill/>
            <a:round/>
            <a:headEnd type="none" w="sm" len="sm"/>
            <a:tailEnd type="none" w="sm" len="sm"/>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3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2B43F893-52AD-42CA-9C94-42DE6DAB1107}" type="slidenum">
              <a:rPr lang="en-US"/>
              <a:pPr/>
              <a:t>8</a:t>
            </a:fld>
            <a:endParaRPr lang="en-US"/>
          </a:p>
        </p:txBody>
      </p:sp>
      <p:sp>
        <p:nvSpPr>
          <p:cNvPr id="18434" name="Rectangle 2"/>
          <p:cNvSpPr>
            <a:spLocks noGrp="1" noChangeArrowheads="1"/>
          </p:cNvSpPr>
          <p:nvPr>
            <p:ph type="body" idx="1"/>
          </p:nvPr>
        </p:nvSpPr>
        <p:spPr>
          <a:xfrm>
            <a:off x="228600" y="762000"/>
            <a:ext cx="8610600" cy="3213100"/>
          </a:xfrm>
          <a:noFill/>
          <a:ln/>
        </p:spPr>
        <p:txBody>
          <a:bodyPr>
            <a:spAutoFit/>
          </a:bodyPr>
          <a:lstStyle/>
          <a:p>
            <a:pPr>
              <a:lnSpc>
                <a:spcPct val="80000"/>
              </a:lnSpc>
              <a:buFontTx/>
              <a:buNone/>
            </a:pPr>
            <a:r>
              <a:rPr lang="en-US" b="1"/>
              <a:t>7. Resources are divided into the following broad categories:</a:t>
            </a:r>
          </a:p>
          <a:p>
            <a:pPr lvl="1">
              <a:lnSpc>
                <a:spcPct val="80000"/>
              </a:lnSpc>
              <a:buFontTx/>
              <a:buNone/>
            </a:pPr>
            <a:r>
              <a:rPr lang="en-US" sz="3200" b="1"/>
              <a:t>a. men, money, and machines.</a:t>
            </a:r>
          </a:p>
          <a:p>
            <a:pPr lvl="1">
              <a:lnSpc>
                <a:spcPct val="80000"/>
              </a:lnSpc>
              <a:buFontTx/>
              <a:buNone/>
            </a:pPr>
            <a:r>
              <a:rPr lang="en-US" sz="3200" b="1"/>
              <a:t>b. saving, spending, investment, and capital.</a:t>
            </a:r>
          </a:p>
          <a:p>
            <a:pPr lvl="1">
              <a:lnSpc>
                <a:spcPct val="80000"/>
              </a:lnSpc>
              <a:buFontTx/>
              <a:buNone/>
            </a:pPr>
            <a:r>
              <a:rPr lang="en-US" sz="3200" b="1"/>
              <a:t>c. human, technological, and government.</a:t>
            </a:r>
          </a:p>
          <a:p>
            <a:pPr lvl="1">
              <a:lnSpc>
                <a:spcPct val="80000"/>
              </a:lnSpc>
              <a:buFontTx/>
              <a:buNone/>
            </a:pPr>
            <a:r>
              <a:rPr lang="en-US" sz="3200" b="1"/>
              <a:t>d. land, labor, capital, and entrepreneurial ability.</a:t>
            </a:r>
          </a:p>
        </p:txBody>
      </p:sp>
      <p:sp>
        <p:nvSpPr>
          <p:cNvPr id="18435" name="Rectangle 3"/>
          <p:cNvSpPr>
            <a:spLocks noChangeArrowheads="1"/>
          </p:cNvSpPr>
          <p:nvPr/>
        </p:nvSpPr>
        <p:spPr bwMode="auto">
          <a:xfrm>
            <a:off x="685800" y="4038600"/>
            <a:ext cx="7543800" cy="2044700"/>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D.  The four resources to grow an economy are land, labor, capital, and in a free market, entrepreneurship.  In a command system, the fourth resource would be the government.</a:t>
            </a:r>
          </a:p>
        </p:txBody>
      </p:sp>
      <p:sp>
        <p:nvSpPr>
          <p:cNvPr id="18436" name="Line 4"/>
          <p:cNvSpPr>
            <a:spLocks noChangeShapeType="1"/>
          </p:cNvSpPr>
          <p:nvPr/>
        </p:nvSpPr>
        <p:spPr bwMode="auto">
          <a:xfrm>
            <a:off x="2216150" y="1524000"/>
            <a:ext cx="1365250" cy="0"/>
          </a:xfrm>
          <a:prstGeom prst="line">
            <a:avLst/>
          </a:prstGeom>
          <a:noFill/>
          <a:ln w="9525">
            <a:noFill/>
            <a:round/>
            <a:headEnd type="none" w="sm" len="sm"/>
            <a:tailEnd type="none" w="sm" len="sm"/>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4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CD92F180-4DD4-40ED-BB73-E84FC2C60DBE}" type="slidenum">
              <a:rPr lang="en-US"/>
              <a:pPr/>
              <a:t>9</a:t>
            </a:fld>
            <a:endParaRPr lang="en-US"/>
          </a:p>
        </p:txBody>
      </p:sp>
      <p:sp>
        <p:nvSpPr>
          <p:cNvPr id="20482" name="Rectangle 2"/>
          <p:cNvSpPr>
            <a:spLocks noGrp="1" noChangeArrowheads="1"/>
          </p:cNvSpPr>
          <p:nvPr>
            <p:ph type="body" idx="1"/>
          </p:nvPr>
        </p:nvSpPr>
        <p:spPr>
          <a:xfrm>
            <a:off x="228600" y="457200"/>
            <a:ext cx="8610600" cy="3603625"/>
          </a:xfrm>
          <a:noFill/>
          <a:ln/>
        </p:spPr>
        <p:txBody>
          <a:bodyPr>
            <a:spAutoFit/>
          </a:bodyPr>
          <a:lstStyle/>
          <a:p>
            <a:pPr>
              <a:lnSpc>
                <a:spcPct val="80000"/>
              </a:lnSpc>
              <a:buFontTx/>
              <a:buNone/>
            </a:pPr>
            <a:r>
              <a:rPr lang="en-US" b="1"/>
              <a:t>8. In economics, “land” refers</a:t>
            </a:r>
          </a:p>
          <a:p>
            <a:pPr lvl="1">
              <a:lnSpc>
                <a:spcPct val="80000"/>
              </a:lnSpc>
              <a:buFontTx/>
              <a:buNone/>
            </a:pPr>
            <a:r>
              <a:rPr lang="en-US" sz="3200" b="1"/>
              <a:t>a. only to plots of ground on the surface of the earth.</a:t>
            </a:r>
          </a:p>
          <a:p>
            <a:pPr lvl="1">
              <a:lnSpc>
                <a:spcPct val="80000"/>
              </a:lnSpc>
              <a:buFontTx/>
              <a:buNone/>
            </a:pPr>
            <a:r>
              <a:rPr lang="en-US" sz="3200" b="1"/>
              <a:t>b. to the specific area of the earth in a country or region.</a:t>
            </a:r>
          </a:p>
          <a:p>
            <a:pPr lvl="1">
              <a:lnSpc>
                <a:spcPct val="80000"/>
              </a:lnSpc>
              <a:buFontTx/>
              <a:buNone/>
            </a:pPr>
            <a:r>
              <a:rPr lang="en-US" sz="3200" b="1"/>
              <a:t>c. to rural regions as distinguished from urban areas.</a:t>
            </a:r>
          </a:p>
          <a:p>
            <a:pPr lvl="1">
              <a:lnSpc>
                <a:spcPct val="80000"/>
              </a:lnSpc>
              <a:buFontTx/>
              <a:buNone/>
            </a:pPr>
            <a:r>
              <a:rPr lang="en-US" sz="3200" b="1"/>
              <a:t>d. to any and all natural resources.</a:t>
            </a:r>
          </a:p>
        </p:txBody>
      </p:sp>
      <p:sp>
        <p:nvSpPr>
          <p:cNvPr id="20483" name="Rectangle 3"/>
          <p:cNvSpPr>
            <a:spLocks noChangeArrowheads="1"/>
          </p:cNvSpPr>
          <p:nvPr/>
        </p:nvSpPr>
        <p:spPr bwMode="auto">
          <a:xfrm>
            <a:off x="381000" y="4114800"/>
            <a:ext cx="8458200" cy="2435225"/>
          </a:xfrm>
          <a:prstGeom prst="rect">
            <a:avLst/>
          </a:prstGeom>
          <a:noFill/>
          <a:ln w="9525">
            <a:noFill/>
            <a:miter lim="800000"/>
            <a:headEnd/>
            <a:tailEnd/>
          </a:ln>
          <a:effectLst/>
        </p:spPr>
        <p:txBody>
          <a:bodyPr lIns="92075" tIns="46038" rIns="92075" bIns="46038">
            <a:spAutoFit/>
          </a:bodyPr>
          <a:lstStyle/>
          <a:p>
            <a:pPr marL="342900" indent="-342900">
              <a:lnSpc>
                <a:spcPct val="80000"/>
              </a:lnSpc>
            </a:pPr>
            <a:r>
              <a:rPr lang="en-US" sz="3200" b="1">
                <a:solidFill>
                  <a:schemeClr val="accent2"/>
                </a:solidFill>
              </a:rPr>
              <a:t>D. A land resource is anything from the earth. Some examples of a land resource are: timber, fresh water, fertile land, copper, iron ore, gold, silver, and anything else that can be used from the earth that can be used to produce goods and services.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4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autoUpdateAnimBg="0"/>
    </p:bldLst>
  </p:timing>
</p:sld>
</file>

<file path=ppt/theme/theme1.xml><?xml version="1.0" encoding="utf-8"?>
<a:theme xmlns:a="http://schemas.openxmlformats.org/drawingml/2006/main" name="Blank Presentation">
  <a:themeElements>
    <a:clrScheme name="">
      <a:dk1>
        <a:srgbClr val="003300"/>
      </a:dk1>
      <a:lt1>
        <a:srgbClr val="FFFFCC"/>
      </a:lt1>
      <a:dk2>
        <a:srgbClr val="087618"/>
      </a:dk2>
      <a:lt2>
        <a:srgbClr val="008080"/>
      </a:lt2>
      <a:accent1>
        <a:srgbClr val="00CC99"/>
      </a:accent1>
      <a:accent2>
        <a:srgbClr val="3333CC"/>
      </a:accent2>
      <a:accent3>
        <a:srgbClr val="FFFFE2"/>
      </a:accent3>
      <a:accent4>
        <a:srgbClr val="002A00"/>
      </a:accent4>
      <a:accent5>
        <a:srgbClr val="AAE2CA"/>
      </a:accent5>
      <a:accent6>
        <a:srgbClr val="2D2DB9"/>
      </a:accent6>
      <a:hlink>
        <a:srgbClr val="000000"/>
      </a:hlink>
      <a:folHlink>
        <a:srgbClr val="FF3300"/>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87000"/>
          </a:lnSpc>
          <a:spcBef>
            <a:spcPct val="20000"/>
          </a:spcBef>
          <a:spcAft>
            <a:spcPct val="0"/>
          </a:spcAft>
          <a:buClrTx/>
          <a:buSzTx/>
          <a:buFontTx/>
          <a:buNone/>
          <a:tabLst/>
          <a:defRPr kumimoji="0" lang="en-US" sz="5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87000"/>
          </a:lnSpc>
          <a:spcBef>
            <a:spcPct val="20000"/>
          </a:spcBef>
          <a:spcAft>
            <a:spcPct val="0"/>
          </a:spcAft>
          <a:buClrTx/>
          <a:buSzTx/>
          <a:buFontTx/>
          <a:buNone/>
          <a:tabLst/>
          <a:defRPr kumimoji="0" lang="en-US" sz="5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2703</TotalTime>
  <Words>3249</Words>
  <Application>Microsoft Office PowerPoint</Application>
  <PresentationFormat>On-screen Show (4:3)</PresentationFormat>
  <Paragraphs>324</Paragraphs>
  <Slides>42</Slides>
  <Notes>42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5" baseType="lpstr">
      <vt:lpstr>Times New Roman</vt:lpstr>
      <vt:lpstr>Blank Presentation</vt:lpstr>
      <vt:lpstr>Clip</vt:lpstr>
      <vt:lpstr>Multiple Choice Tutorial Chapter 1 The Art and Science of Economic Analysis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END</vt:lpstr>
    </vt:vector>
  </TitlesOfParts>
  <Company>South - Western College Publishing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Multiple Choice Tutorial Chapter 1 The Art and Science of Economic Analysis</dc:title>
  <dc:creator>McEachern</dc:creator>
  <cp:lastModifiedBy>NRCC</cp:lastModifiedBy>
  <cp:revision>141</cp:revision>
  <dcterms:created xsi:type="dcterms:W3CDTF">1998-06-12T17:51:04Z</dcterms:created>
  <dcterms:modified xsi:type="dcterms:W3CDTF">2011-01-24T13:46:35Z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3</vt:i4>
  </property>
  <property fmtid="{D5CDD505-2E9C-101B-9397-08002B2CF9AE}" pid="4" name="Compression">
    <vt:i4>100</vt:i4>
  </property>
  <property fmtid="{D5CDD505-2E9C-101B-9397-08002B2CF9AE}" pid="5" name="ScreenSize">
    <vt:i4>1</vt:i4>
  </property>
  <property fmtid="{D5CDD505-2E9C-101B-9397-08002B2CF9AE}" pid="6" name="ScreenUsage">
    <vt:i4>3</vt:i4>
  </property>
  <property fmtid="{D5CDD505-2E9C-101B-9397-08002B2CF9AE}" pid="7" name="MailAddress">
    <vt:lpwstr>nrlongk@nr.cc.va.us</vt:lpwstr>
  </property>
  <property fmtid="{D5CDD505-2E9C-101B-9397-08002B2CF9AE}" pid="8" name="HomePage">
    <vt:lpwstr>http://www.nr.cc.va.us/eco120</vt:lpwstr>
  </property>
  <property fmtid="{D5CDD505-2E9C-101B-9397-08002B2CF9AE}" pid="9" name="Other">
    <vt:lpwstr/>
  </property>
  <property fmtid="{D5CDD505-2E9C-101B-9397-08002B2CF9AE}" pid="10" name="DownloadOriginal">
    <vt:bool>true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Q:\WebCours\ECON\eco201</vt:lpwstr>
  </property>
</Properties>
</file>