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48" r:id="rId1"/>
  </p:sldMasterIdLst>
  <p:notesMasterIdLst>
    <p:notesMasterId r:id="rId29"/>
  </p:notesMasterIdLst>
  <p:handoutMasterIdLst>
    <p:handoutMasterId r:id="rId30"/>
  </p:handoutMasterIdLst>
  <p:sldIdLst>
    <p:sldId id="540" r:id="rId2"/>
    <p:sldId id="539" r:id="rId3"/>
    <p:sldId id="541" r:id="rId4"/>
    <p:sldId id="542" r:id="rId5"/>
    <p:sldId id="543" r:id="rId6"/>
    <p:sldId id="544" r:id="rId7"/>
    <p:sldId id="545" r:id="rId8"/>
    <p:sldId id="546" r:id="rId9"/>
    <p:sldId id="547" r:id="rId10"/>
    <p:sldId id="548" r:id="rId11"/>
    <p:sldId id="549" r:id="rId12"/>
    <p:sldId id="550" r:id="rId13"/>
    <p:sldId id="551" r:id="rId14"/>
    <p:sldId id="552" r:id="rId15"/>
    <p:sldId id="553" r:id="rId16"/>
    <p:sldId id="554" r:id="rId17"/>
    <p:sldId id="555" r:id="rId18"/>
    <p:sldId id="556" r:id="rId19"/>
    <p:sldId id="557" r:id="rId20"/>
    <p:sldId id="558" r:id="rId21"/>
    <p:sldId id="559" r:id="rId22"/>
    <p:sldId id="560" r:id="rId23"/>
    <p:sldId id="561" r:id="rId24"/>
    <p:sldId id="562" r:id="rId25"/>
    <p:sldId id="563" r:id="rId26"/>
    <p:sldId id="564" r:id="rId27"/>
    <p:sldId id="352" r:id="rId28"/>
  </p:sldIdLst>
  <p:sldSz cx="9144000" cy="6858000" type="screen4x3"/>
  <p:notesSz cx="6858000" cy="9144000"/>
  <p:custDataLst>
    <p:tags r:id="rId31"/>
  </p:custDataLst>
  <p:defaultTextStyle>
    <a:defPPr>
      <a:defRPr lang="en-US"/>
    </a:defPPr>
    <a:lvl1pPr algn="l" rtl="0" eaLnBrk="0" fontAlgn="base" hangingPunct="0">
      <a:lnSpc>
        <a:spcPct val="89000"/>
      </a:lnSpc>
      <a:spcBef>
        <a:spcPct val="20000"/>
      </a:spcBef>
      <a:spcAft>
        <a:spcPct val="0"/>
      </a:spcAft>
      <a:defRPr sz="5400" kern="1200">
        <a:solidFill>
          <a:schemeClr val="tx1"/>
        </a:solidFill>
        <a:latin typeface="Times New Roman" pitchFamily="18" charset="0"/>
        <a:ea typeface="+mn-ea"/>
        <a:cs typeface="+mn-cs"/>
      </a:defRPr>
    </a:lvl1pPr>
    <a:lvl2pPr marL="457200" algn="l" rtl="0" eaLnBrk="0" fontAlgn="base" hangingPunct="0">
      <a:lnSpc>
        <a:spcPct val="89000"/>
      </a:lnSpc>
      <a:spcBef>
        <a:spcPct val="20000"/>
      </a:spcBef>
      <a:spcAft>
        <a:spcPct val="0"/>
      </a:spcAft>
      <a:defRPr sz="5400" kern="1200">
        <a:solidFill>
          <a:schemeClr val="tx1"/>
        </a:solidFill>
        <a:latin typeface="Times New Roman" pitchFamily="18" charset="0"/>
        <a:ea typeface="+mn-ea"/>
        <a:cs typeface="+mn-cs"/>
      </a:defRPr>
    </a:lvl2pPr>
    <a:lvl3pPr marL="914400" algn="l" rtl="0" eaLnBrk="0" fontAlgn="base" hangingPunct="0">
      <a:lnSpc>
        <a:spcPct val="89000"/>
      </a:lnSpc>
      <a:spcBef>
        <a:spcPct val="20000"/>
      </a:spcBef>
      <a:spcAft>
        <a:spcPct val="0"/>
      </a:spcAft>
      <a:defRPr sz="5400" kern="1200">
        <a:solidFill>
          <a:schemeClr val="tx1"/>
        </a:solidFill>
        <a:latin typeface="Times New Roman" pitchFamily="18" charset="0"/>
        <a:ea typeface="+mn-ea"/>
        <a:cs typeface="+mn-cs"/>
      </a:defRPr>
    </a:lvl3pPr>
    <a:lvl4pPr marL="1371600" algn="l" rtl="0" eaLnBrk="0" fontAlgn="base" hangingPunct="0">
      <a:lnSpc>
        <a:spcPct val="89000"/>
      </a:lnSpc>
      <a:spcBef>
        <a:spcPct val="20000"/>
      </a:spcBef>
      <a:spcAft>
        <a:spcPct val="0"/>
      </a:spcAft>
      <a:defRPr sz="5400" kern="1200">
        <a:solidFill>
          <a:schemeClr val="tx1"/>
        </a:solidFill>
        <a:latin typeface="Times New Roman" pitchFamily="18" charset="0"/>
        <a:ea typeface="+mn-ea"/>
        <a:cs typeface="+mn-cs"/>
      </a:defRPr>
    </a:lvl4pPr>
    <a:lvl5pPr marL="1828800" algn="l" rtl="0" eaLnBrk="0" fontAlgn="base" hangingPunct="0">
      <a:lnSpc>
        <a:spcPct val="89000"/>
      </a:lnSpc>
      <a:spcBef>
        <a:spcPct val="20000"/>
      </a:spcBef>
      <a:spcAft>
        <a:spcPct val="0"/>
      </a:spcAft>
      <a:defRPr sz="5400" kern="1200">
        <a:solidFill>
          <a:schemeClr val="tx1"/>
        </a:solidFill>
        <a:latin typeface="Times New Roman" pitchFamily="18" charset="0"/>
        <a:ea typeface="+mn-ea"/>
        <a:cs typeface="+mn-cs"/>
      </a:defRPr>
    </a:lvl5pPr>
    <a:lvl6pPr marL="2286000" algn="l" defTabSz="914400" rtl="0" eaLnBrk="1" latinLnBrk="0" hangingPunct="1">
      <a:defRPr sz="5400" kern="1200">
        <a:solidFill>
          <a:schemeClr val="tx1"/>
        </a:solidFill>
        <a:latin typeface="Times New Roman" pitchFamily="18" charset="0"/>
        <a:ea typeface="+mn-ea"/>
        <a:cs typeface="+mn-cs"/>
      </a:defRPr>
    </a:lvl6pPr>
    <a:lvl7pPr marL="2743200" algn="l" defTabSz="914400" rtl="0" eaLnBrk="1" latinLnBrk="0" hangingPunct="1">
      <a:defRPr sz="5400" kern="1200">
        <a:solidFill>
          <a:schemeClr val="tx1"/>
        </a:solidFill>
        <a:latin typeface="Times New Roman" pitchFamily="18" charset="0"/>
        <a:ea typeface="+mn-ea"/>
        <a:cs typeface="+mn-cs"/>
      </a:defRPr>
    </a:lvl7pPr>
    <a:lvl8pPr marL="3200400" algn="l" defTabSz="914400" rtl="0" eaLnBrk="1" latinLnBrk="0" hangingPunct="1">
      <a:defRPr sz="5400" kern="1200">
        <a:solidFill>
          <a:schemeClr val="tx1"/>
        </a:solidFill>
        <a:latin typeface="Times New Roman" pitchFamily="18" charset="0"/>
        <a:ea typeface="+mn-ea"/>
        <a:cs typeface="+mn-cs"/>
      </a:defRPr>
    </a:lvl8pPr>
    <a:lvl9pPr marL="3657600" algn="l" defTabSz="914400" rtl="0" eaLnBrk="1" latinLnBrk="0" hangingPunct="1">
      <a:defRPr sz="5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CC"/>
    <a:srgbClr val="660066"/>
    <a:srgbClr val="FF6699"/>
    <a:srgbClr val="FF9900"/>
    <a:srgbClr val="990099"/>
    <a:srgbClr val="CC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6" d="100"/>
          <a:sy n="116" d="100"/>
        </p:scale>
        <p:origin x="14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nSpc>
                <a:spcPct val="90000"/>
              </a:lnSpc>
              <a:defRPr sz="1200"/>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lnSpc>
                <a:spcPct val="90000"/>
              </a:lnSpc>
              <a:defRPr sz="1200"/>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nSpc>
                <a:spcPct val="90000"/>
              </a:lnSpc>
              <a:defRPr sz="1200"/>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lnSpc>
                <a:spcPct val="90000"/>
              </a:lnSpc>
              <a:defRPr sz="1200"/>
            </a:lvl1pPr>
          </a:lstStyle>
          <a:p>
            <a:fld id="{B9F21FE9-D874-426E-BA3F-0E58E1E06648}" type="slidenum">
              <a:rPr lang="en-US"/>
              <a:pPr/>
              <a:t>‹#›</a:t>
            </a:fld>
            <a:endParaRPr lang="en-US"/>
          </a:p>
        </p:txBody>
      </p:sp>
    </p:spTree>
    <p:extLst>
      <p:ext uri="{BB962C8B-B14F-4D97-AF65-F5344CB8AC3E}">
        <p14:creationId xmlns:p14="http://schemas.microsoft.com/office/powerpoint/2010/main" val="77146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nSpc>
                <a:spcPct val="90000"/>
              </a:lnSpc>
              <a:defRPr sz="1200"/>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lnSpc>
                <a:spcPct val="90000"/>
              </a:lnSpc>
              <a:defRPr sz="1200"/>
            </a:lvl1pPr>
          </a:lstStyle>
          <a:p>
            <a:endParaRPr lang="en-US"/>
          </a:p>
        </p:txBody>
      </p:sp>
      <p:sp>
        <p:nvSpPr>
          <p:cNvPr id="2052" name="Rectangle 4"/>
          <p:cNvSpPr>
            <a:spLocks noGrp="1" noRot="1" noChangeAspect="1"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a:effec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nSpc>
                <a:spcPct val="90000"/>
              </a:lnSpc>
              <a:defRPr sz="1200"/>
            </a:lvl1pPr>
          </a:lstStyle>
          <a:p>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lnSpc>
                <a:spcPct val="90000"/>
              </a:lnSpc>
              <a:defRPr sz="1200"/>
            </a:lvl1pPr>
          </a:lstStyle>
          <a:p>
            <a:fld id="{AC7F4D4D-543B-424B-AECF-3F760250BB51}" type="slidenum">
              <a:rPr lang="en-US"/>
              <a:pPr/>
              <a:t>‹#›</a:t>
            </a:fld>
            <a:endParaRPr lang="en-US"/>
          </a:p>
        </p:txBody>
      </p:sp>
    </p:spTree>
    <p:extLst>
      <p:ext uri="{BB962C8B-B14F-4D97-AF65-F5344CB8AC3E}">
        <p14:creationId xmlns:p14="http://schemas.microsoft.com/office/powerpoint/2010/main" val="16909312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B2CF58-6D73-4226-A861-780BF8C3BFC8}" type="slidenum">
              <a:rPr lang="en-US"/>
              <a:pPr/>
              <a:t>1</a:t>
            </a:fld>
            <a:endParaRPr lang="en-US"/>
          </a:p>
        </p:txBody>
      </p:sp>
      <p:sp>
        <p:nvSpPr>
          <p:cNvPr id="5122" name="Rectangle 2"/>
          <p:cNvSpPr>
            <a:spLocks noGrp="1" noRot="1" noChangeAspect="1" noChangeArrowheads="1" noTextEdit="1"/>
          </p:cNvSpPr>
          <p:nvPr>
            <p:ph type="sldImg"/>
          </p:nvPr>
        </p:nvSpPr>
        <p:spPr>
          <a:ln cap="flat"/>
        </p:spPr>
      </p:sp>
      <p:sp>
        <p:nvSpPr>
          <p:cNvPr id="512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886635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15A35E-D400-4163-B378-D1449AF6C1CD}" type="slidenum">
              <a:rPr lang="en-US"/>
              <a:pPr/>
              <a:t>10</a:t>
            </a:fld>
            <a:endParaRPr lang="en-US"/>
          </a:p>
        </p:txBody>
      </p:sp>
      <p:sp>
        <p:nvSpPr>
          <p:cNvPr id="23554" name="Rectangle 2"/>
          <p:cNvSpPr>
            <a:spLocks noGrp="1" noRot="1" noChangeAspect="1" noChangeArrowheads="1" noTextEdit="1"/>
          </p:cNvSpPr>
          <p:nvPr>
            <p:ph type="sldImg"/>
          </p:nvPr>
        </p:nvSpPr>
        <p:spPr>
          <a:ln cap="flat"/>
        </p:spPr>
      </p:sp>
      <p:sp>
        <p:nvSpPr>
          <p:cNvPr id="2355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514297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pPr/>
              <a:t>11</a:t>
            </a:fld>
            <a:endParaRPr lang="en-US"/>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395260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12</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860372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13</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853005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14</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556961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15</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966672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16</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6478138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17</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775655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18</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0691551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19</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169436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DE4386-F841-4A80-9687-B46C2B36AA8C}" type="slidenum">
              <a:rPr lang="en-US"/>
              <a:pPr/>
              <a:t>2</a:t>
            </a:fld>
            <a:endParaRPr lang="en-US"/>
          </a:p>
        </p:txBody>
      </p:sp>
      <p:sp>
        <p:nvSpPr>
          <p:cNvPr id="7170" name="Rectangle 2"/>
          <p:cNvSpPr>
            <a:spLocks noGrp="1" noRot="1" noChangeAspect="1" noChangeArrowheads="1" noTextEdit="1"/>
          </p:cNvSpPr>
          <p:nvPr>
            <p:ph type="sldImg"/>
          </p:nvPr>
        </p:nvSpPr>
        <p:spPr>
          <a:ln cap="flat"/>
        </p:spPr>
      </p:sp>
      <p:sp>
        <p:nvSpPr>
          <p:cNvPr id="7171"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67660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20</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780210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21</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276910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22</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1589213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23</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1322749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24</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9630769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25</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5777225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6D082-0D39-4AB7-900A-5C1DB82F0B6E}" type="slidenum">
              <a:rPr lang="en-US">
                <a:solidFill>
                  <a:srgbClr val="000000"/>
                </a:solidFill>
              </a:rPr>
              <a:pPr/>
              <a:t>26</a:t>
            </a:fld>
            <a:endParaRPr lang="en-US">
              <a:solidFill>
                <a:srgbClr val="000000"/>
              </a:solidFill>
            </a:endParaRPr>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3470310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72607-8CAB-49EB-82A8-D763D03A3E9A}" type="slidenum">
              <a:rPr lang="en-US"/>
              <a:pPr/>
              <a:t>27</a:t>
            </a:fld>
            <a:endParaRPr lang="en-US"/>
          </a:p>
        </p:txBody>
      </p:sp>
      <p:sp>
        <p:nvSpPr>
          <p:cNvPr id="117762" name="Rectangle 2"/>
          <p:cNvSpPr>
            <a:spLocks noGrp="1" noRot="1" noChangeAspect="1" noChangeArrowheads="1" noTextEdit="1"/>
          </p:cNvSpPr>
          <p:nvPr>
            <p:ph type="sldImg"/>
          </p:nvPr>
        </p:nvSpPr>
        <p:spPr>
          <a:ln cap="flat"/>
        </p:spPr>
      </p:sp>
      <p:sp>
        <p:nvSpPr>
          <p:cNvPr id="11776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453203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8FC34D-0433-4B52-944F-F9EFCE00CA42}" type="slidenum">
              <a:rPr lang="en-US"/>
              <a:pPr/>
              <a:t>3</a:t>
            </a:fld>
            <a:endParaRPr lang="en-US"/>
          </a:p>
        </p:txBody>
      </p:sp>
      <p:sp>
        <p:nvSpPr>
          <p:cNvPr id="9218" name="Rectangle 2"/>
          <p:cNvSpPr>
            <a:spLocks noGrp="1" noRot="1" noChangeAspect="1" noChangeArrowheads="1" noTextEdit="1"/>
          </p:cNvSpPr>
          <p:nvPr>
            <p:ph type="sldImg"/>
          </p:nvPr>
        </p:nvSpPr>
        <p:spPr>
          <a:ln cap="flat"/>
        </p:spPr>
      </p:sp>
      <p:sp>
        <p:nvSpPr>
          <p:cNvPr id="921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864424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970C67-844A-4FF6-B4AF-9BA139A6882C}" type="slidenum">
              <a:rPr lang="en-US"/>
              <a:pPr/>
              <a:t>4</a:t>
            </a:fld>
            <a:endParaRPr lang="en-US"/>
          </a:p>
        </p:txBody>
      </p:sp>
      <p:sp>
        <p:nvSpPr>
          <p:cNvPr id="11266" name="Rectangle 2"/>
          <p:cNvSpPr>
            <a:spLocks noGrp="1" noRot="1" noChangeAspect="1" noChangeArrowheads="1" noTextEdit="1"/>
          </p:cNvSpPr>
          <p:nvPr>
            <p:ph type="sldImg"/>
          </p:nvPr>
        </p:nvSpPr>
        <p:spPr>
          <a:ln cap="flat"/>
        </p:spPr>
      </p:sp>
      <p:sp>
        <p:nvSpPr>
          <p:cNvPr id="1126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427562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01FDDD-57F5-4AFA-972D-907747F9C206}" type="slidenum">
              <a:rPr lang="en-US"/>
              <a:pPr/>
              <a:t>5</a:t>
            </a:fld>
            <a:endParaRPr lang="en-US"/>
          </a:p>
        </p:txBody>
      </p:sp>
      <p:sp>
        <p:nvSpPr>
          <p:cNvPr id="13314" name="Rectangle 2"/>
          <p:cNvSpPr>
            <a:spLocks noGrp="1" noRot="1" noChangeAspect="1" noChangeArrowheads="1" noTextEdit="1"/>
          </p:cNvSpPr>
          <p:nvPr>
            <p:ph type="sldImg"/>
          </p:nvPr>
        </p:nvSpPr>
        <p:spPr>
          <a:ln cap="flat"/>
        </p:spPr>
      </p:sp>
      <p:sp>
        <p:nvSpPr>
          <p:cNvPr id="1331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254821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3FD135-6BCC-4049-9693-6C632B3E368D}" type="slidenum">
              <a:rPr lang="en-US"/>
              <a:pPr/>
              <a:t>6</a:t>
            </a:fld>
            <a:endParaRPr lang="en-US"/>
          </a:p>
        </p:txBody>
      </p:sp>
      <p:sp>
        <p:nvSpPr>
          <p:cNvPr id="15362" name="Rectangle 2"/>
          <p:cNvSpPr>
            <a:spLocks noGrp="1" noRot="1" noChangeAspect="1" noChangeArrowheads="1" noTextEdit="1"/>
          </p:cNvSpPr>
          <p:nvPr>
            <p:ph type="sldImg"/>
          </p:nvPr>
        </p:nvSpPr>
        <p:spPr>
          <a:ln cap="flat"/>
        </p:spPr>
      </p:sp>
      <p:sp>
        <p:nvSpPr>
          <p:cNvPr id="1536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750283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E90280-8152-4B6A-9E8F-1552502FBBFE}" type="slidenum">
              <a:rPr lang="en-US"/>
              <a:pPr/>
              <a:t>7</a:t>
            </a:fld>
            <a:endParaRPr lang="en-US"/>
          </a:p>
        </p:txBody>
      </p:sp>
      <p:sp>
        <p:nvSpPr>
          <p:cNvPr id="17410" name="Rectangle 2"/>
          <p:cNvSpPr>
            <a:spLocks noGrp="1" noRot="1" noChangeAspect="1" noChangeArrowheads="1" noTextEdit="1"/>
          </p:cNvSpPr>
          <p:nvPr>
            <p:ph type="sldImg"/>
          </p:nvPr>
        </p:nvSpPr>
        <p:spPr>
          <a:ln cap="flat"/>
        </p:spPr>
      </p:sp>
      <p:sp>
        <p:nvSpPr>
          <p:cNvPr id="17411"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222681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8DD61E-AA5D-4177-A96A-3A0DF1EA2B11}" type="slidenum">
              <a:rPr lang="en-US"/>
              <a:pPr/>
              <a:t>8</a:t>
            </a:fld>
            <a:endParaRPr lang="en-US"/>
          </a:p>
        </p:txBody>
      </p:sp>
      <p:sp>
        <p:nvSpPr>
          <p:cNvPr id="19458" name="Rectangle 2"/>
          <p:cNvSpPr>
            <a:spLocks noGrp="1" noRot="1" noChangeAspect="1" noChangeArrowheads="1" noTextEdit="1"/>
          </p:cNvSpPr>
          <p:nvPr>
            <p:ph type="sldImg"/>
          </p:nvPr>
        </p:nvSpPr>
        <p:spPr>
          <a:ln cap="flat"/>
        </p:spPr>
      </p:sp>
      <p:sp>
        <p:nvSpPr>
          <p:cNvPr id="194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943319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1B5F32-111E-4B4F-822D-592707B1D4CC}" type="slidenum">
              <a:rPr lang="en-US"/>
              <a:pPr/>
              <a:t>9</a:t>
            </a:fld>
            <a:endParaRPr lang="en-US"/>
          </a:p>
        </p:txBody>
      </p:sp>
      <p:sp>
        <p:nvSpPr>
          <p:cNvPr id="21506" name="Rectangle 2"/>
          <p:cNvSpPr>
            <a:spLocks noGrp="1" noRot="1" noChangeAspect="1" noChangeArrowheads="1" noTextEdit="1"/>
          </p:cNvSpPr>
          <p:nvPr>
            <p:ph type="sldImg"/>
          </p:nvPr>
        </p:nvSpPr>
        <p:spPr>
          <a:ln cap="flat"/>
        </p:spPr>
      </p:sp>
      <p:sp>
        <p:nvSpPr>
          <p:cNvPr id="2150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41176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5" name="Slide Number Placeholder 4"/>
          <p:cNvSpPr>
            <a:spLocks noGrp="1"/>
          </p:cNvSpPr>
          <p:nvPr>
            <p:ph type="sldNum" sz="quarter" idx="11"/>
          </p:nvPr>
        </p:nvSpPr>
        <p:spPr/>
        <p:txBody>
          <a:bodyPr/>
          <a:lstStyle>
            <a:lvl1pPr>
              <a:defRPr/>
            </a:lvl1pPr>
          </a:lstStyle>
          <a:p>
            <a:fld id="{953D0887-DF85-43F5-AED0-AD021DCBFC4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5" name="Slide Number Placeholder 4"/>
          <p:cNvSpPr>
            <a:spLocks noGrp="1"/>
          </p:cNvSpPr>
          <p:nvPr>
            <p:ph type="sldNum" sz="quarter" idx="11"/>
          </p:nvPr>
        </p:nvSpPr>
        <p:spPr/>
        <p:txBody>
          <a:bodyPr/>
          <a:lstStyle>
            <a:lvl1pPr>
              <a:defRPr/>
            </a:lvl1pPr>
          </a:lstStyle>
          <a:p>
            <a:fld id="{8EB47AC0-7897-4610-B488-20EC69AC248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5" name="Slide Number Placeholder 4"/>
          <p:cNvSpPr>
            <a:spLocks noGrp="1"/>
          </p:cNvSpPr>
          <p:nvPr>
            <p:ph type="sldNum" sz="quarter" idx="11"/>
          </p:nvPr>
        </p:nvSpPr>
        <p:spPr/>
        <p:txBody>
          <a:bodyPr/>
          <a:lstStyle>
            <a:lvl1pPr>
              <a:defRPr/>
            </a:lvl1pPr>
          </a:lstStyle>
          <a:p>
            <a:fld id="{7A82EE80-1F39-4824-B233-D6149A86C7A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5" name="Slide Number Placeholder 4"/>
          <p:cNvSpPr>
            <a:spLocks noGrp="1"/>
          </p:cNvSpPr>
          <p:nvPr>
            <p:ph type="sldNum" sz="quarter" idx="11"/>
          </p:nvPr>
        </p:nvSpPr>
        <p:spPr/>
        <p:txBody>
          <a:bodyPr/>
          <a:lstStyle>
            <a:lvl1pPr>
              <a:defRPr/>
            </a:lvl1pPr>
          </a:lstStyle>
          <a:p>
            <a:fld id="{B1ABEADD-365B-4930-9C74-56C7C56187B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5" name="Slide Number Placeholder 4"/>
          <p:cNvSpPr>
            <a:spLocks noGrp="1"/>
          </p:cNvSpPr>
          <p:nvPr>
            <p:ph type="sldNum" sz="quarter" idx="11"/>
          </p:nvPr>
        </p:nvSpPr>
        <p:spPr/>
        <p:txBody>
          <a:bodyPr/>
          <a:lstStyle>
            <a:lvl1pPr>
              <a:defRPr/>
            </a:lvl1pPr>
          </a:lstStyle>
          <a:p>
            <a:fld id="{51976191-D161-4351-9A84-B8557B9D3D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6" name="Slide Number Placeholder 5"/>
          <p:cNvSpPr>
            <a:spLocks noGrp="1"/>
          </p:cNvSpPr>
          <p:nvPr>
            <p:ph type="sldNum" sz="quarter" idx="11"/>
          </p:nvPr>
        </p:nvSpPr>
        <p:spPr/>
        <p:txBody>
          <a:bodyPr/>
          <a:lstStyle>
            <a:lvl1pPr>
              <a:defRPr/>
            </a:lvl1pPr>
          </a:lstStyle>
          <a:p>
            <a:fld id="{DDC0D5AD-9748-4909-A1E1-6EF7EE21E45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8" name="Slide Number Placeholder 7"/>
          <p:cNvSpPr>
            <a:spLocks noGrp="1"/>
          </p:cNvSpPr>
          <p:nvPr>
            <p:ph type="sldNum" sz="quarter" idx="11"/>
          </p:nvPr>
        </p:nvSpPr>
        <p:spPr/>
        <p:txBody>
          <a:bodyPr/>
          <a:lstStyle>
            <a:lvl1pPr>
              <a:defRPr/>
            </a:lvl1pPr>
          </a:lstStyle>
          <a:p>
            <a:fld id="{6749D6B9-0556-4F8B-8160-33E067EB2E8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4" name="Slide Number Placeholder 3"/>
          <p:cNvSpPr>
            <a:spLocks noGrp="1"/>
          </p:cNvSpPr>
          <p:nvPr>
            <p:ph type="sldNum" sz="quarter" idx="11"/>
          </p:nvPr>
        </p:nvSpPr>
        <p:spPr/>
        <p:txBody>
          <a:bodyPr/>
          <a:lstStyle>
            <a:lvl1pPr>
              <a:defRPr/>
            </a:lvl1pPr>
          </a:lstStyle>
          <a:p>
            <a:fld id="{364D6257-36F7-40D7-8743-C16879B8FAE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3" name="Slide Number Placeholder 2"/>
          <p:cNvSpPr>
            <a:spLocks noGrp="1"/>
          </p:cNvSpPr>
          <p:nvPr>
            <p:ph type="sldNum" sz="quarter" idx="11"/>
          </p:nvPr>
        </p:nvSpPr>
        <p:spPr/>
        <p:txBody>
          <a:bodyPr/>
          <a:lstStyle>
            <a:lvl1pPr>
              <a:defRPr/>
            </a:lvl1pPr>
          </a:lstStyle>
          <a:p>
            <a:fld id="{9CDADBDB-7B73-457D-8330-7BFF0CA3162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6" name="Slide Number Placeholder 5"/>
          <p:cNvSpPr>
            <a:spLocks noGrp="1"/>
          </p:cNvSpPr>
          <p:nvPr>
            <p:ph type="sldNum" sz="quarter" idx="11"/>
          </p:nvPr>
        </p:nvSpPr>
        <p:spPr/>
        <p:txBody>
          <a:bodyPr/>
          <a:lstStyle>
            <a:lvl1pPr>
              <a:defRPr/>
            </a:lvl1pPr>
          </a:lstStyle>
          <a:p>
            <a:fld id="{096DECEF-EC7B-4D8E-84B7-387B2C0267C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 ©</a:t>
            </a:r>
            <a:r>
              <a:rPr lang="en-US" sz="1200" b="0"/>
              <a:t>1999 South-Western College Publishing</a:t>
            </a:r>
          </a:p>
        </p:txBody>
      </p:sp>
      <p:sp>
        <p:nvSpPr>
          <p:cNvPr id="6" name="Slide Number Placeholder 5"/>
          <p:cNvSpPr>
            <a:spLocks noGrp="1"/>
          </p:cNvSpPr>
          <p:nvPr>
            <p:ph type="sldNum" sz="quarter" idx="11"/>
          </p:nvPr>
        </p:nvSpPr>
        <p:spPr/>
        <p:txBody>
          <a:bodyPr/>
          <a:lstStyle>
            <a:lvl1pPr>
              <a:defRPr/>
            </a:lvl1pPr>
          </a:lstStyle>
          <a:p>
            <a:fld id="{34290A1E-BD12-4CB9-95B5-3A0E95113DD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chemeClr val="bg1">
                <a:gamma/>
                <a:shade val="100000"/>
                <a:invGamma/>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ftr" sz="quarter" idx="3"/>
          </p:nvPr>
        </p:nvSpPr>
        <p:spPr bwMode="auto">
          <a:xfrm>
            <a:off x="130175" y="6270625"/>
            <a:ext cx="3733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lnSpc>
                <a:spcPct val="100000"/>
              </a:lnSpc>
              <a:spcBef>
                <a:spcPct val="0"/>
              </a:spcBef>
              <a:defRPr sz="1400" b="1"/>
            </a:lvl1pPr>
          </a:lstStyle>
          <a:p>
            <a:r>
              <a:rPr lang="en-US"/>
              <a:t> ©</a:t>
            </a:r>
            <a:r>
              <a:rPr lang="en-US" sz="1200"/>
              <a:t>1999 South-Western College Publishing</a:t>
            </a:r>
          </a:p>
        </p:txBody>
      </p:sp>
      <p:sp>
        <p:nvSpPr>
          <p:cNvPr id="1029" name="Rectangle 5"/>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lnSpc>
                <a:spcPct val="100000"/>
              </a:lnSpc>
              <a:spcBef>
                <a:spcPct val="0"/>
              </a:spcBef>
              <a:defRPr sz="1400"/>
            </a:lvl1pPr>
          </a:lstStyle>
          <a:p>
            <a:fld id="{A398C0A8-FE9C-45EF-9EEA-50E68A64E63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Times New Roman" pitchFamily="18" charset="0"/>
        </a:defRPr>
      </a:lvl2pPr>
      <a:lvl3pPr algn="ctr" rtl="0" eaLnBrk="0" fontAlgn="base" hangingPunct="0">
        <a:spcBef>
          <a:spcPct val="0"/>
        </a:spcBef>
        <a:spcAft>
          <a:spcPct val="0"/>
        </a:spcAft>
        <a:defRPr sz="4400" b="1">
          <a:solidFill>
            <a:schemeClr val="tx2"/>
          </a:solidFill>
          <a:latin typeface="Times New Roman" pitchFamily="18" charset="0"/>
        </a:defRPr>
      </a:lvl3pPr>
      <a:lvl4pPr algn="ctr" rtl="0" eaLnBrk="0" fontAlgn="base" hangingPunct="0">
        <a:spcBef>
          <a:spcPct val="0"/>
        </a:spcBef>
        <a:spcAft>
          <a:spcPct val="0"/>
        </a:spcAft>
        <a:defRPr sz="4400" b="1">
          <a:solidFill>
            <a:schemeClr val="tx2"/>
          </a:solidFill>
          <a:latin typeface="Times New Roman" pitchFamily="18" charset="0"/>
        </a:defRPr>
      </a:lvl4pPr>
      <a:lvl5pPr algn="ctr" rtl="0" eaLnBrk="0" fontAlgn="base" hangingPunct="0">
        <a:spcBef>
          <a:spcPct val="0"/>
        </a:spcBef>
        <a:spcAft>
          <a:spcPct val="0"/>
        </a:spcAft>
        <a:defRPr sz="4400" b="1">
          <a:solidFill>
            <a:schemeClr val="tx2"/>
          </a:solidFill>
          <a:latin typeface="Times New Roman" pitchFamily="18" charset="0"/>
        </a:defRPr>
      </a:lvl5pPr>
      <a:lvl6pPr marL="457200" algn="ctr" rtl="0" eaLnBrk="0" fontAlgn="base" hangingPunct="0">
        <a:spcBef>
          <a:spcPct val="0"/>
        </a:spcBef>
        <a:spcAft>
          <a:spcPct val="0"/>
        </a:spcAft>
        <a:defRPr sz="4400" b="1">
          <a:solidFill>
            <a:schemeClr val="tx2"/>
          </a:solidFill>
          <a:latin typeface="Times New Roman" pitchFamily="18" charset="0"/>
        </a:defRPr>
      </a:lvl6pPr>
      <a:lvl7pPr marL="914400" algn="ctr" rtl="0" eaLnBrk="0" fontAlgn="base" hangingPunct="0">
        <a:spcBef>
          <a:spcPct val="0"/>
        </a:spcBef>
        <a:spcAft>
          <a:spcPct val="0"/>
        </a:spcAft>
        <a:defRPr sz="4400" b="1">
          <a:solidFill>
            <a:schemeClr val="tx2"/>
          </a:solidFill>
          <a:latin typeface="Times New Roman" pitchFamily="18" charset="0"/>
        </a:defRPr>
      </a:lvl7pPr>
      <a:lvl8pPr marL="1371600" algn="ctr" rtl="0" eaLnBrk="0" fontAlgn="base" hangingPunct="0">
        <a:spcBef>
          <a:spcPct val="0"/>
        </a:spcBef>
        <a:spcAft>
          <a:spcPct val="0"/>
        </a:spcAft>
        <a:defRPr sz="4400" b="1">
          <a:solidFill>
            <a:schemeClr val="tx2"/>
          </a:solidFill>
          <a:latin typeface="Times New Roman" pitchFamily="18" charset="0"/>
        </a:defRPr>
      </a:lvl8pPr>
      <a:lvl9pPr marL="1828800" algn="ctr" rtl="0" eaLnBrk="0" fontAlgn="base" hangingPunct="0">
        <a:spcBef>
          <a:spcPct val="0"/>
        </a:spcBef>
        <a:spcAft>
          <a:spcPct val="0"/>
        </a:spcAft>
        <a:defRPr sz="44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hlink"/>
          </a:solidFill>
          <a:latin typeface="+mn-lt"/>
          <a:ea typeface="+mn-ea"/>
          <a:cs typeface="+mn-cs"/>
        </a:defRPr>
      </a:lvl1pPr>
      <a:lvl2pPr marL="742950" indent="-285750" algn="l" rtl="0" eaLnBrk="0" fontAlgn="base" hangingPunct="0">
        <a:spcBef>
          <a:spcPct val="20000"/>
        </a:spcBef>
        <a:spcAft>
          <a:spcPct val="0"/>
        </a:spcAft>
        <a:buChar char="–"/>
        <a:defRPr sz="2800">
          <a:solidFill>
            <a:schemeClr val="hlink"/>
          </a:solidFill>
          <a:latin typeface="+mn-lt"/>
        </a:defRPr>
      </a:lvl2pPr>
      <a:lvl3pPr marL="1143000" indent="-228600" algn="l" rtl="0" eaLnBrk="0" fontAlgn="base" hangingPunct="0">
        <a:spcBef>
          <a:spcPct val="20000"/>
        </a:spcBef>
        <a:spcAft>
          <a:spcPct val="0"/>
        </a:spcAft>
        <a:buChar char="•"/>
        <a:defRPr sz="2400">
          <a:solidFill>
            <a:schemeClr val="hlink"/>
          </a:solidFill>
          <a:latin typeface="+mn-lt"/>
        </a:defRPr>
      </a:lvl3pPr>
      <a:lvl4pPr marL="1600200" indent="-228600" algn="l" rtl="0" eaLnBrk="0" fontAlgn="base" hangingPunct="0">
        <a:spcBef>
          <a:spcPct val="20000"/>
        </a:spcBef>
        <a:spcAft>
          <a:spcPct val="0"/>
        </a:spcAft>
        <a:buChar char="–"/>
        <a:defRPr sz="2000">
          <a:solidFill>
            <a:schemeClr val="hlink"/>
          </a:solidFill>
          <a:latin typeface="+mn-lt"/>
        </a:defRPr>
      </a:lvl4pPr>
      <a:lvl5pPr marL="2057400" indent="-228600" algn="l" rtl="0" eaLnBrk="0" fontAlgn="base" hangingPunct="0">
        <a:spcBef>
          <a:spcPct val="20000"/>
        </a:spcBef>
        <a:spcAft>
          <a:spcPct val="0"/>
        </a:spcAft>
        <a:buChar char="»"/>
        <a:defRPr sz="2000">
          <a:solidFill>
            <a:schemeClr val="hlink"/>
          </a:solidFill>
          <a:latin typeface="+mn-lt"/>
        </a:defRPr>
      </a:lvl5pPr>
      <a:lvl6pPr marL="2514600" indent="-228600" algn="l" rtl="0" eaLnBrk="0" fontAlgn="base" hangingPunct="0">
        <a:spcBef>
          <a:spcPct val="20000"/>
        </a:spcBef>
        <a:spcAft>
          <a:spcPct val="0"/>
        </a:spcAft>
        <a:buChar char="»"/>
        <a:defRPr sz="2000">
          <a:solidFill>
            <a:schemeClr val="hlink"/>
          </a:solidFill>
          <a:latin typeface="+mn-lt"/>
        </a:defRPr>
      </a:lvl6pPr>
      <a:lvl7pPr marL="2971800" indent="-228600" algn="l" rtl="0" eaLnBrk="0" fontAlgn="base" hangingPunct="0">
        <a:spcBef>
          <a:spcPct val="20000"/>
        </a:spcBef>
        <a:spcAft>
          <a:spcPct val="0"/>
        </a:spcAft>
        <a:buChar char="»"/>
        <a:defRPr sz="2000">
          <a:solidFill>
            <a:schemeClr val="hlink"/>
          </a:solidFill>
          <a:latin typeface="+mn-lt"/>
        </a:defRPr>
      </a:lvl7pPr>
      <a:lvl8pPr marL="3429000" indent="-228600" algn="l" rtl="0" eaLnBrk="0" fontAlgn="base" hangingPunct="0">
        <a:spcBef>
          <a:spcPct val="20000"/>
        </a:spcBef>
        <a:spcAft>
          <a:spcPct val="0"/>
        </a:spcAft>
        <a:buChar char="»"/>
        <a:defRPr sz="2000">
          <a:solidFill>
            <a:schemeClr val="hlink"/>
          </a:solidFill>
          <a:latin typeface="+mn-lt"/>
        </a:defRPr>
      </a:lvl8pPr>
      <a:lvl9pPr marL="3886200" indent="-228600" algn="l" rtl="0" eaLnBrk="0" fontAlgn="base" hangingPunct="0">
        <a:spcBef>
          <a:spcPct val="20000"/>
        </a:spcBef>
        <a:spcAft>
          <a:spcPct val="0"/>
        </a:spcAft>
        <a:buChar char="»"/>
        <a:defRPr sz="2000">
          <a:solidFill>
            <a:schemeClr va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1"/>
          </p:nvPr>
        </p:nvSpPr>
        <p:spPr/>
        <p:txBody>
          <a:bodyPr/>
          <a:lstStyle/>
          <a:p>
            <a:fld id="{A2C09989-AB04-438A-B8D3-C1F459AB9BAE}" type="slidenum">
              <a:rPr lang="en-US"/>
              <a:pPr/>
              <a:t>1</a:t>
            </a:fld>
            <a:endParaRPr lang="en-US"/>
          </a:p>
        </p:txBody>
      </p:sp>
      <p:sp>
        <p:nvSpPr>
          <p:cNvPr id="4098" name="Rectangle 2"/>
          <p:cNvSpPr>
            <a:spLocks noGrp="1" noChangeArrowheads="1"/>
          </p:cNvSpPr>
          <p:nvPr>
            <p:ph type="ctrTitle"/>
          </p:nvPr>
        </p:nvSpPr>
        <p:spPr>
          <a:xfrm>
            <a:off x="381000" y="1600200"/>
            <a:ext cx="8229600" cy="2895600"/>
          </a:xfrm>
          <a:noFill/>
          <a:ln/>
        </p:spPr>
        <p:txBody>
          <a:bodyPr/>
          <a:lstStyle/>
          <a:p>
            <a:r>
              <a:rPr lang="en-US" sz="5400" dirty="0" smtClean="0"/>
              <a:t>Tutorial</a:t>
            </a:r>
            <a:r>
              <a:rPr lang="en-US" sz="5400" dirty="0"/>
              <a:t/>
            </a:r>
            <a:br>
              <a:rPr lang="en-US" sz="5400" dirty="0"/>
            </a:br>
            <a:r>
              <a:rPr lang="en-US" sz="5400" dirty="0"/>
              <a:t>Chapter 3</a:t>
            </a:r>
            <a:br>
              <a:rPr lang="en-US" sz="5400" dirty="0"/>
            </a:br>
            <a:r>
              <a:rPr lang="en-US" sz="5400" i="1" dirty="0" smtClean="0"/>
              <a:t>Growth</a:t>
            </a:r>
            <a:endParaRPr lang="en-US" sz="5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F7B3D3D-0602-4959-9797-97B54B784FD3}" type="slidenum">
              <a:rPr lang="en-US"/>
              <a:pPr/>
              <a:t>10</a:t>
            </a:fld>
            <a:endParaRPr lang="en-US"/>
          </a:p>
        </p:txBody>
      </p:sp>
      <p:sp>
        <p:nvSpPr>
          <p:cNvPr id="22530" name="Rectangle 2"/>
          <p:cNvSpPr>
            <a:spLocks noGrp="1" noChangeArrowheads="1"/>
          </p:cNvSpPr>
          <p:nvPr>
            <p:ph type="body" idx="1"/>
          </p:nvPr>
        </p:nvSpPr>
        <p:spPr>
          <a:xfrm>
            <a:off x="1023257" y="1295400"/>
            <a:ext cx="7010400" cy="2715231"/>
          </a:xfrm>
          <a:noFill/>
          <a:ln/>
        </p:spPr>
        <p:txBody>
          <a:bodyPr wrap="square">
            <a:spAutoFit/>
          </a:bodyPr>
          <a:lstStyle/>
          <a:p>
            <a:pPr>
              <a:lnSpc>
                <a:spcPct val="90000"/>
              </a:lnSpc>
              <a:buNone/>
            </a:pPr>
            <a:r>
              <a:rPr lang="en-US" sz="2400" b="1" dirty="0"/>
              <a:t>9. </a:t>
            </a:r>
            <a:r>
              <a:rPr lang="en-US" sz="2400" b="1" dirty="0" smtClean="0"/>
              <a:t>The assembly line technique of production can increase productivity by </a:t>
            </a:r>
            <a:endParaRPr lang="en-US" sz="2400" b="1" dirty="0"/>
          </a:p>
          <a:p>
            <a:pPr lvl="1">
              <a:lnSpc>
                <a:spcPct val="90000"/>
              </a:lnSpc>
              <a:buNone/>
            </a:pPr>
            <a:r>
              <a:rPr lang="en-US" sz="2400" b="1" dirty="0"/>
              <a:t>a. </a:t>
            </a:r>
            <a:r>
              <a:rPr lang="en-US" sz="2400" b="1" dirty="0" smtClean="0"/>
              <a:t>making better use of robotics. </a:t>
            </a:r>
            <a:endParaRPr lang="en-US" sz="2400" b="1" dirty="0"/>
          </a:p>
          <a:p>
            <a:pPr lvl="1">
              <a:lnSpc>
                <a:spcPct val="90000"/>
              </a:lnSpc>
              <a:buNone/>
            </a:pPr>
            <a:r>
              <a:rPr lang="en-US" sz="2400" b="1" dirty="0"/>
              <a:t>b. </a:t>
            </a:r>
            <a:r>
              <a:rPr lang="en-US" sz="2400" b="1" dirty="0" smtClean="0"/>
              <a:t>eliminating non-productive activity. </a:t>
            </a:r>
            <a:endParaRPr lang="en-US" sz="2400" b="1" dirty="0"/>
          </a:p>
          <a:p>
            <a:pPr lvl="1">
              <a:lnSpc>
                <a:spcPct val="90000"/>
              </a:lnSpc>
              <a:buNone/>
            </a:pPr>
            <a:r>
              <a:rPr lang="en-US" sz="2400" b="1" dirty="0"/>
              <a:t>c. </a:t>
            </a:r>
            <a:r>
              <a:rPr lang="en-US" sz="2400" b="1" dirty="0" smtClean="0"/>
              <a:t>enabling workers to become more efficient performing the same task over and over again. </a:t>
            </a:r>
            <a:endParaRPr lang="en-US" sz="2400" b="1" dirty="0"/>
          </a:p>
          <a:p>
            <a:pPr lvl="1">
              <a:lnSpc>
                <a:spcPct val="90000"/>
              </a:lnSpc>
              <a:buNone/>
            </a:pPr>
            <a:r>
              <a:rPr lang="en-US" sz="2400" b="1" dirty="0"/>
              <a:t>d. </a:t>
            </a:r>
            <a:r>
              <a:rPr lang="en-US" sz="2400" b="1" dirty="0" smtClean="0"/>
              <a:t>all of the above.</a:t>
            </a:r>
            <a:endParaRPr lang="en-US" sz="2400" b="1" dirty="0"/>
          </a:p>
        </p:txBody>
      </p:sp>
      <p:sp>
        <p:nvSpPr>
          <p:cNvPr id="22531" name="Rectangle 3"/>
          <p:cNvSpPr>
            <a:spLocks noChangeArrowheads="1"/>
          </p:cNvSpPr>
          <p:nvPr/>
        </p:nvSpPr>
        <p:spPr bwMode="auto">
          <a:xfrm>
            <a:off x="990600" y="4112043"/>
            <a:ext cx="7315200" cy="979372"/>
          </a:xfrm>
          <a:prstGeom prst="rect">
            <a:avLst/>
          </a:prstGeom>
          <a:noFill/>
          <a:ln w="9525">
            <a:noFill/>
            <a:miter lim="800000"/>
            <a:headEnd/>
            <a:tailEnd/>
          </a:ln>
          <a:effectLst/>
        </p:spPr>
        <p:txBody>
          <a:bodyPr wrap="square" lIns="92075" tIns="46038" rIns="92075" bIns="46038">
            <a:spAutoFit/>
          </a:bodyPr>
          <a:lstStyle/>
          <a:p>
            <a:pPr marL="342900" indent="-342900">
              <a:lnSpc>
                <a:spcPct val="80000"/>
              </a:lnSpc>
            </a:pPr>
            <a:r>
              <a:rPr lang="en-US" sz="2400" b="1" dirty="0" smtClean="0">
                <a:solidFill>
                  <a:schemeClr val="accent2"/>
                </a:solidFill>
              </a:rPr>
              <a:t>D. The assembly line is contrasted to the skilled craftsmen technique of production whereby one or a small group of workers would do the assembling. </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pPr/>
              <a:t>11</a:t>
            </a:fld>
            <a:endParaRPr lang="en-US"/>
          </a:p>
        </p:txBody>
      </p:sp>
      <p:sp>
        <p:nvSpPr>
          <p:cNvPr id="24578" name="Rectangle 2"/>
          <p:cNvSpPr>
            <a:spLocks noGrp="1" noChangeArrowheads="1"/>
          </p:cNvSpPr>
          <p:nvPr>
            <p:ph type="body" idx="1"/>
          </p:nvPr>
        </p:nvSpPr>
        <p:spPr>
          <a:xfrm>
            <a:off x="457200" y="914400"/>
            <a:ext cx="8458200" cy="2715231"/>
          </a:xfrm>
          <a:noFill/>
          <a:ln/>
        </p:spPr>
        <p:txBody>
          <a:bodyPr>
            <a:spAutoFit/>
          </a:bodyPr>
          <a:lstStyle/>
          <a:p>
            <a:pPr>
              <a:lnSpc>
                <a:spcPct val="90000"/>
              </a:lnSpc>
              <a:buNone/>
            </a:pPr>
            <a:r>
              <a:rPr lang="en-US" sz="2400" b="1" dirty="0"/>
              <a:t>10. </a:t>
            </a:r>
            <a:r>
              <a:rPr lang="en-US" sz="2400" b="1" dirty="0" smtClean="0"/>
              <a:t>Which of the following is an example of rent seeking? </a:t>
            </a:r>
            <a:endParaRPr lang="en-US" sz="2400" b="1" dirty="0"/>
          </a:p>
          <a:p>
            <a:pPr marL="457200" lvl="1" indent="0">
              <a:lnSpc>
                <a:spcPct val="90000"/>
              </a:lnSpc>
              <a:buNone/>
            </a:pPr>
            <a:r>
              <a:rPr lang="en-US" sz="2400" b="1" dirty="0" smtClean="0"/>
              <a:t>a. </a:t>
            </a:r>
            <a:r>
              <a:rPr lang="en-US" sz="2400" b="1" dirty="0" smtClean="0"/>
              <a:t>Cotton </a:t>
            </a:r>
            <a:r>
              <a:rPr lang="en-US" sz="2400" b="1" dirty="0" smtClean="0"/>
              <a:t>farmers pay money to politicians to influence legislation, such as raising tariffs against Brazilian cotton. </a:t>
            </a:r>
          </a:p>
          <a:p>
            <a:pPr marL="457200" lvl="1" indent="0">
              <a:lnSpc>
                <a:spcPct val="90000"/>
              </a:lnSpc>
              <a:buNone/>
            </a:pPr>
            <a:r>
              <a:rPr lang="en-US" sz="2400" b="1" dirty="0" smtClean="0"/>
              <a:t>b. People </a:t>
            </a:r>
            <a:r>
              <a:rPr lang="en-US" sz="2400" b="1" dirty="0" smtClean="0"/>
              <a:t>looking for rental property seek available apartments in the newspaper. </a:t>
            </a:r>
          </a:p>
          <a:p>
            <a:pPr marL="457200" lvl="1" indent="0">
              <a:lnSpc>
                <a:spcPct val="90000"/>
              </a:lnSpc>
              <a:buNone/>
            </a:pPr>
            <a:r>
              <a:rPr lang="en-US" sz="2400" b="1" dirty="0" smtClean="0"/>
              <a:t>c. </a:t>
            </a:r>
            <a:r>
              <a:rPr lang="en-US" sz="2400" b="1" dirty="0" smtClean="0"/>
              <a:t>Landlords </a:t>
            </a:r>
            <a:r>
              <a:rPr lang="en-US" sz="2400" b="1" dirty="0" smtClean="0"/>
              <a:t>seek out the highest paying renters.</a:t>
            </a:r>
          </a:p>
          <a:p>
            <a:pPr marL="457200" lvl="1" indent="0">
              <a:lnSpc>
                <a:spcPct val="90000"/>
              </a:lnSpc>
              <a:buNone/>
            </a:pPr>
            <a:r>
              <a:rPr lang="en-US" sz="2400" b="1" dirty="0" smtClean="0"/>
              <a:t>d. </a:t>
            </a:r>
            <a:r>
              <a:rPr lang="en-US" sz="2400" b="1" dirty="0" smtClean="0"/>
              <a:t>none </a:t>
            </a:r>
            <a:r>
              <a:rPr lang="en-US" sz="2400" b="1" dirty="0" smtClean="0"/>
              <a:t>of the above </a:t>
            </a:r>
          </a:p>
        </p:txBody>
      </p:sp>
      <p:sp>
        <p:nvSpPr>
          <p:cNvPr id="24579" name="Rectangle 3"/>
          <p:cNvSpPr>
            <a:spLocks noChangeArrowheads="1"/>
          </p:cNvSpPr>
          <p:nvPr/>
        </p:nvSpPr>
        <p:spPr bwMode="auto">
          <a:xfrm>
            <a:off x="952500" y="3886200"/>
            <a:ext cx="7467600" cy="1422570"/>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chemeClr val="accent2"/>
                </a:solidFill>
              </a:rPr>
              <a:t>A.  Rent seeking is the term used to describe the practice of special interest groups putting money into politicians pockets for the purpose of influencing legislation which will benefit their business. </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12</a:t>
            </a:fld>
            <a:endParaRPr lang="en-US">
              <a:solidFill>
                <a:srgbClr val="003300"/>
              </a:solidFill>
            </a:endParaRPr>
          </a:p>
        </p:txBody>
      </p:sp>
      <p:sp>
        <p:nvSpPr>
          <p:cNvPr id="24578" name="Rectangle 2"/>
          <p:cNvSpPr>
            <a:spLocks noGrp="1" noChangeArrowheads="1"/>
          </p:cNvSpPr>
          <p:nvPr>
            <p:ph type="body" idx="1"/>
          </p:nvPr>
        </p:nvSpPr>
        <p:spPr>
          <a:xfrm>
            <a:off x="1143000" y="1981200"/>
            <a:ext cx="6705600" cy="757773"/>
          </a:xfrm>
          <a:noFill/>
          <a:ln/>
        </p:spPr>
        <p:txBody>
          <a:bodyPr wrap="square">
            <a:spAutoFit/>
          </a:bodyPr>
          <a:lstStyle/>
          <a:p>
            <a:pPr>
              <a:lnSpc>
                <a:spcPct val="90000"/>
              </a:lnSpc>
              <a:buNone/>
            </a:pPr>
            <a:r>
              <a:rPr lang="en-US" sz="2400" b="1" dirty="0" smtClean="0"/>
              <a:t>11. Because machines replace people’s jobs, the more we automate the fewer jobs we will have. </a:t>
            </a:r>
            <a:endParaRPr lang="en-US" sz="2400" b="1" dirty="0"/>
          </a:p>
        </p:txBody>
      </p:sp>
      <p:sp>
        <p:nvSpPr>
          <p:cNvPr id="24579" name="Rectangle 3"/>
          <p:cNvSpPr>
            <a:spLocks noChangeArrowheads="1"/>
          </p:cNvSpPr>
          <p:nvPr/>
        </p:nvSpPr>
        <p:spPr bwMode="auto">
          <a:xfrm>
            <a:off x="1371600" y="2895600"/>
            <a:ext cx="6553200" cy="1828835"/>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False</a:t>
            </a:r>
          </a:p>
          <a:p>
            <a:pPr marL="342900" indent="-342900">
              <a:lnSpc>
                <a:spcPct val="90000"/>
              </a:lnSpc>
            </a:pPr>
            <a:r>
              <a:rPr lang="en-US" sz="2400" b="1" dirty="0" smtClean="0">
                <a:solidFill>
                  <a:srgbClr val="3333CC"/>
                </a:solidFill>
              </a:rPr>
              <a:t>Automation leads to more jobs because it lowers costs of production, which allows for lower prices, an increase in buying power, more sales, more production, and more jobs. </a:t>
            </a:r>
            <a:endParaRPr lang="en-US" sz="2400" b="1" dirty="0">
              <a:solidFill>
                <a:srgbClr val="3333CC"/>
              </a:solidFill>
            </a:endParaRPr>
          </a:p>
        </p:txBody>
      </p:sp>
    </p:spTree>
    <p:extLst>
      <p:ext uri="{BB962C8B-B14F-4D97-AF65-F5344CB8AC3E}">
        <p14:creationId xmlns:p14="http://schemas.microsoft.com/office/powerpoint/2010/main" val="251629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13</a:t>
            </a:fld>
            <a:endParaRPr lang="en-US">
              <a:solidFill>
                <a:srgbClr val="003300"/>
              </a:solidFill>
            </a:endParaRPr>
          </a:p>
        </p:txBody>
      </p:sp>
      <p:sp>
        <p:nvSpPr>
          <p:cNvPr id="24578" name="Rectangle 2"/>
          <p:cNvSpPr>
            <a:spLocks noGrp="1" noChangeArrowheads="1"/>
          </p:cNvSpPr>
          <p:nvPr>
            <p:ph type="body" idx="1"/>
          </p:nvPr>
        </p:nvSpPr>
        <p:spPr>
          <a:xfrm>
            <a:off x="1447800" y="1805429"/>
            <a:ext cx="6705600" cy="1090171"/>
          </a:xfrm>
          <a:noFill/>
          <a:ln/>
        </p:spPr>
        <p:txBody>
          <a:bodyPr wrap="square">
            <a:spAutoFit/>
          </a:bodyPr>
          <a:lstStyle/>
          <a:p>
            <a:pPr>
              <a:lnSpc>
                <a:spcPct val="90000"/>
              </a:lnSpc>
              <a:buNone/>
            </a:pPr>
            <a:r>
              <a:rPr lang="en-US" sz="2400" b="1" dirty="0" smtClean="0"/>
              <a:t>12. An increase in productivity enables a business owner to produce more goods per unit of time at a lower per unit cost. </a:t>
            </a:r>
            <a:endParaRPr lang="en-US" sz="2400" b="1" dirty="0"/>
          </a:p>
        </p:txBody>
      </p:sp>
      <p:sp>
        <p:nvSpPr>
          <p:cNvPr id="24579" name="Rectangle 3"/>
          <p:cNvSpPr>
            <a:spLocks noChangeArrowheads="1"/>
          </p:cNvSpPr>
          <p:nvPr/>
        </p:nvSpPr>
        <p:spPr bwMode="auto">
          <a:xfrm>
            <a:off x="936171" y="2895600"/>
            <a:ext cx="7239000" cy="1828835"/>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The key to economic growth is to increase productivity. By becoming more efficient the lower costs and lower prices increase buying power and raises the standard of living for the average person. </a:t>
            </a:r>
            <a:endParaRPr lang="en-US" sz="2400" b="1" dirty="0">
              <a:solidFill>
                <a:srgbClr val="3333CC"/>
              </a:solidFill>
            </a:endParaRPr>
          </a:p>
        </p:txBody>
      </p:sp>
    </p:spTree>
    <p:extLst>
      <p:ext uri="{BB962C8B-B14F-4D97-AF65-F5344CB8AC3E}">
        <p14:creationId xmlns:p14="http://schemas.microsoft.com/office/powerpoint/2010/main" val="206095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14</a:t>
            </a:fld>
            <a:endParaRPr lang="en-US">
              <a:solidFill>
                <a:srgbClr val="003300"/>
              </a:solidFill>
            </a:endParaRPr>
          </a:p>
        </p:txBody>
      </p:sp>
      <p:sp>
        <p:nvSpPr>
          <p:cNvPr id="24578" name="Rectangle 2"/>
          <p:cNvSpPr>
            <a:spLocks noGrp="1" noChangeArrowheads="1"/>
          </p:cNvSpPr>
          <p:nvPr>
            <p:ph type="body" idx="1"/>
          </p:nvPr>
        </p:nvSpPr>
        <p:spPr>
          <a:xfrm>
            <a:off x="1143000" y="1981200"/>
            <a:ext cx="6705600" cy="757773"/>
          </a:xfrm>
          <a:noFill/>
          <a:ln/>
        </p:spPr>
        <p:txBody>
          <a:bodyPr wrap="square">
            <a:spAutoFit/>
          </a:bodyPr>
          <a:lstStyle/>
          <a:p>
            <a:pPr>
              <a:lnSpc>
                <a:spcPct val="90000"/>
              </a:lnSpc>
              <a:buNone/>
            </a:pPr>
            <a:r>
              <a:rPr lang="en-US" sz="2400" b="1" dirty="0" smtClean="0"/>
              <a:t>13. Up to a certain point, improvements in capital will result in an increase in productivity. </a:t>
            </a:r>
            <a:endParaRPr lang="en-US" sz="2400" b="1" dirty="0"/>
          </a:p>
        </p:txBody>
      </p:sp>
      <p:sp>
        <p:nvSpPr>
          <p:cNvPr id="24579" name="Rectangle 3"/>
          <p:cNvSpPr>
            <a:spLocks noChangeArrowheads="1"/>
          </p:cNvSpPr>
          <p:nvPr/>
        </p:nvSpPr>
        <p:spPr bwMode="auto">
          <a:xfrm>
            <a:off x="1371600" y="2895600"/>
            <a:ext cx="6553200" cy="1496436"/>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New and better machines increase productivity because they tend to be more efficient and require fewer repairs, which helps lower costs. </a:t>
            </a:r>
          </a:p>
        </p:txBody>
      </p:sp>
    </p:spTree>
    <p:extLst>
      <p:ext uri="{BB962C8B-B14F-4D97-AF65-F5344CB8AC3E}">
        <p14:creationId xmlns:p14="http://schemas.microsoft.com/office/powerpoint/2010/main" val="324015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15</a:t>
            </a:fld>
            <a:endParaRPr lang="en-US">
              <a:solidFill>
                <a:srgbClr val="003300"/>
              </a:solidFill>
            </a:endParaRPr>
          </a:p>
        </p:txBody>
      </p:sp>
      <p:sp>
        <p:nvSpPr>
          <p:cNvPr id="24578" name="Rectangle 2"/>
          <p:cNvSpPr>
            <a:spLocks noGrp="1" noChangeArrowheads="1"/>
          </p:cNvSpPr>
          <p:nvPr>
            <p:ph type="body" idx="1"/>
          </p:nvPr>
        </p:nvSpPr>
        <p:spPr>
          <a:xfrm>
            <a:off x="1066800" y="1424429"/>
            <a:ext cx="7239000" cy="1090171"/>
          </a:xfrm>
          <a:noFill/>
          <a:ln/>
        </p:spPr>
        <p:txBody>
          <a:bodyPr wrap="square">
            <a:spAutoFit/>
          </a:bodyPr>
          <a:lstStyle/>
          <a:p>
            <a:pPr>
              <a:lnSpc>
                <a:spcPct val="90000"/>
              </a:lnSpc>
              <a:buNone/>
            </a:pPr>
            <a:r>
              <a:rPr lang="en-US" sz="2400" b="1" dirty="0" smtClean="0"/>
              <a:t>14. The key behind economies of scale is that the more people to divide up the labor the more productivity increases, at least up to a certain point. </a:t>
            </a:r>
            <a:endParaRPr lang="en-US" sz="2400" b="1" dirty="0"/>
          </a:p>
        </p:txBody>
      </p:sp>
      <p:sp>
        <p:nvSpPr>
          <p:cNvPr id="24579" name="Rectangle 3"/>
          <p:cNvSpPr>
            <a:spLocks noChangeArrowheads="1"/>
          </p:cNvSpPr>
          <p:nvPr/>
        </p:nvSpPr>
        <p:spPr bwMode="auto">
          <a:xfrm>
            <a:off x="838200" y="2514600"/>
            <a:ext cx="7315200" cy="2493632"/>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The more labor is divided among workers the more non-productive activity we can eliminate and the more productivity increases, at least up to a certain point. Economists call this economies of scale. Beyond a certain point when productivity begins to decline is when diseconomies of scale set in. </a:t>
            </a:r>
            <a:endParaRPr lang="en-US" sz="2400" b="1" dirty="0">
              <a:solidFill>
                <a:srgbClr val="3333CC"/>
              </a:solidFill>
            </a:endParaRPr>
          </a:p>
        </p:txBody>
      </p:sp>
    </p:spTree>
    <p:extLst>
      <p:ext uri="{BB962C8B-B14F-4D97-AF65-F5344CB8AC3E}">
        <p14:creationId xmlns:p14="http://schemas.microsoft.com/office/powerpoint/2010/main" val="118883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16</a:t>
            </a:fld>
            <a:endParaRPr lang="en-US">
              <a:solidFill>
                <a:srgbClr val="003300"/>
              </a:solidFill>
            </a:endParaRPr>
          </a:p>
        </p:txBody>
      </p:sp>
      <p:sp>
        <p:nvSpPr>
          <p:cNvPr id="24578" name="Rectangle 2"/>
          <p:cNvSpPr>
            <a:spLocks noGrp="1" noChangeArrowheads="1"/>
          </p:cNvSpPr>
          <p:nvPr>
            <p:ph type="body" idx="1"/>
          </p:nvPr>
        </p:nvSpPr>
        <p:spPr>
          <a:xfrm>
            <a:off x="838200" y="2286000"/>
            <a:ext cx="7772400" cy="425374"/>
          </a:xfrm>
          <a:noFill/>
          <a:ln/>
        </p:spPr>
        <p:txBody>
          <a:bodyPr wrap="square">
            <a:spAutoFit/>
          </a:bodyPr>
          <a:lstStyle/>
          <a:p>
            <a:pPr>
              <a:lnSpc>
                <a:spcPct val="90000"/>
              </a:lnSpc>
              <a:buNone/>
            </a:pPr>
            <a:r>
              <a:rPr lang="en-US" sz="2400" b="1" dirty="0" smtClean="0"/>
              <a:t>15. International trade leads to greater economies of scale. </a:t>
            </a:r>
            <a:endParaRPr lang="en-US" sz="2400" b="1" dirty="0"/>
          </a:p>
        </p:txBody>
      </p:sp>
      <p:sp>
        <p:nvSpPr>
          <p:cNvPr id="24579" name="Rectangle 3"/>
          <p:cNvSpPr>
            <a:spLocks noChangeArrowheads="1"/>
          </p:cNvSpPr>
          <p:nvPr/>
        </p:nvSpPr>
        <p:spPr bwMode="auto">
          <a:xfrm>
            <a:off x="1143000" y="2819400"/>
            <a:ext cx="6781800" cy="1496436"/>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a:solidFill>
                  <a:srgbClr val="3333CC"/>
                </a:solidFill>
              </a:rPr>
              <a:t>The more we trade with other nations, the greater the economic pie, and the more ways we can divide up the labor among different countries. </a:t>
            </a:r>
            <a:endParaRPr lang="en-US" sz="2400" b="1" dirty="0" smtClean="0">
              <a:solidFill>
                <a:srgbClr val="3333CC"/>
              </a:solidFill>
            </a:endParaRPr>
          </a:p>
        </p:txBody>
      </p:sp>
    </p:spTree>
    <p:extLst>
      <p:ext uri="{BB962C8B-B14F-4D97-AF65-F5344CB8AC3E}">
        <p14:creationId xmlns:p14="http://schemas.microsoft.com/office/powerpoint/2010/main" val="395815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17</a:t>
            </a:fld>
            <a:endParaRPr lang="en-US">
              <a:solidFill>
                <a:srgbClr val="003300"/>
              </a:solidFill>
            </a:endParaRPr>
          </a:p>
        </p:txBody>
      </p:sp>
      <p:sp>
        <p:nvSpPr>
          <p:cNvPr id="24578" name="Rectangle 2"/>
          <p:cNvSpPr>
            <a:spLocks noGrp="1" noChangeArrowheads="1"/>
          </p:cNvSpPr>
          <p:nvPr>
            <p:ph type="body" idx="1"/>
          </p:nvPr>
        </p:nvSpPr>
        <p:spPr>
          <a:xfrm>
            <a:off x="914400" y="694135"/>
            <a:ext cx="7772400" cy="1090171"/>
          </a:xfrm>
          <a:noFill/>
          <a:ln/>
        </p:spPr>
        <p:txBody>
          <a:bodyPr wrap="square">
            <a:spAutoFit/>
          </a:bodyPr>
          <a:lstStyle/>
          <a:p>
            <a:pPr>
              <a:lnSpc>
                <a:spcPct val="90000"/>
              </a:lnSpc>
              <a:buNone/>
            </a:pPr>
            <a:r>
              <a:rPr lang="en-US" sz="2400" b="1" dirty="0" smtClean="0"/>
              <a:t>16. Federal laws that redistribute the wealth, to take from the wealthy and give to the less fortunate, always lead to economic stagnation. </a:t>
            </a:r>
            <a:endParaRPr lang="en-US" sz="2400" b="1" dirty="0"/>
          </a:p>
        </p:txBody>
      </p:sp>
      <p:sp>
        <p:nvSpPr>
          <p:cNvPr id="24579" name="Rectangle 3"/>
          <p:cNvSpPr>
            <a:spLocks noChangeArrowheads="1"/>
          </p:cNvSpPr>
          <p:nvPr/>
        </p:nvSpPr>
        <p:spPr bwMode="auto">
          <a:xfrm>
            <a:off x="1219200" y="1784306"/>
            <a:ext cx="6858000" cy="4303359"/>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False</a:t>
            </a:r>
          </a:p>
          <a:p>
            <a:pPr marL="342900" indent="-342900">
              <a:lnSpc>
                <a:spcPct val="90000"/>
              </a:lnSpc>
            </a:pPr>
            <a:r>
              <a:rPr lang="en-US" sz="2400" b="1" dirty="0" smtClean="0">
                <a:solidFill>
                  <a:srgbClr val="3333CC"/>
                </a:solidFill>
              </a:rPr>
              <a:t>There is a natural principle which says that “he who has will be given more and he who has not, that thing which he does not have will be taken away.”</a:t>
            </a:r>
          </a:p>
          <a:p>
            <a:pPr marL="342900" indent="-342900">
              <a:lnSpc>
                <a:spcPct val="90000"/>
              </a:lnSpc>
            </a:pPr>
            <a:r>
              <a:rPr lang="en-US" sz="2400" b="1" dirty="0" smtClean="0">
                <a:solidFill>
                  <a:srgbClr val="3333CC"/>
                </a:solidFill>
              </a:rPr>
              <a:t>If you have money in savings, the bank gives you more money. If you do not have money and need to borrow from a bank, the bank takes money away from you in the form of interest. </a:t>
            </a:r>
          </a:p>
          <a:p>
            <a:pPr marL="342900" indent="-342900">
              <a:lnSpc>
                <a:spcPct val="90000"/>
              </a:lnSpc>
            </a:pPr>
            <a:r>
              <a:rPr lang="en-US" sz="2400" b="1" dirty="0" smtClean="0">
                <a:solidFill>
                  <a:srgbClr val="3333CC"/>
                </a:solidFill>
              </a:rPr>
              <a:t>Therefore, some amount of redistribution of wealth may be necessary to prevent too much wealth concentration in a few hands. </a:t>
            </a:r>
          </a:p>
        </p:txBody>
      </p:sp>
    </p:spTree>
    <p:extLst>
      <p:ext uri="{BB962C8B-B14F-4D97-AF65-F5344CB8AC3E}">
        <p14:creationId xmlns:p14="http://schemas.microsoft.com/office/powerpoint/2010/main" val="152574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18</a:t>
            </a:fld>
            <a:endParaRPr lang="en-US">
              <a:solidFill>
                <a:srgbClr val="003300"/>
              </a:solidFill>
            </a:endParaRPr>
          </a:p>
        </p:txBody>
      </p:sp>
      <p:sp>
        <p:nvSpPr>
          <p:cNvPr id="24578" name="Rectangle 2"/>
          <p:cNvSpPr>
            <a:spLocks noGrp="1" noChangeArrowheads="1"/>
          </p:cNvSpPr>
          <p:nvPr>
            <p:ph type="body" idx="1"/>
          </p:nvPr>
        </p:nvSpPr>
        <p:spPr>
          <a:xfrm>
            <a:off x="1371600" y="1981200"/>
            <a:ext cx="6096000" cy="757773"/>
          </a:xfrm>
          <a:noFill/>
          <a:ln/>
        </p:spPr>
        <p:txBody>
          <a:bodyPr wrap="square">
            <a:spAutoFit/>
          </a:bodyPr>
          <a:lstStyle/>
          <a:p>
            <a:pPr>
              <a:lnSpc>
                <a:spcPct val="90000"/>
              </a:lnSpc>
              <a:buNone/>
            </a:pPr>
            <a:r>
              <a:rPr lang="en-US" sz="2400" b="1" dirty="0" smtClean="0"/>
              <a:t>17. A persistent decline in productivity will cause an increase in unemployment. </a:t>
            </a:r>
            <a:endParaRPr lang="en-US" sz="2400" b="1" dirty="0"/>
          </a:p>
        </p:txBody>
      </p:sp>
      <p:sp>
        <p:nvSpPr>
          <p:cNvPr id="24579" name="Rectangle 3"/>
          <p:cNvSpPr>
            <a:spLocks noChangeArrowheads="1"/>
          </p:cNvSpPr>
          <p:nvPr/>
        </p:nvSpPr>
        <p:spPr bwMode="auto">
          <a:xfrm>
            <a:off x="1143000" y="2819400"/>
            <a:ext cx="6781800" cy="2161234"/>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A decline in productivity causes an increase in costs, and an increase in costs will lead to an increase in prices, eroding consumer buying power and a decline in consumer demand, leading to an increase in unemployment. </a:t>
            </a:r>
          </a:p>
        </p:txBody>
      </p:sp>
    </p:spTree>
    <p:extLst>
      <p:ext uri="{BB962C8B-B14F-4D97-AF65-F5344CB8AC3E}">
        <p14:creationId xmlns:p14="http://schemas.microsoft.com/office/powerpoint/2010/main" val="110801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19</a:t>
            </a:fld>
            <a:endParaRPr lang="en-US">
              <a:solidFill>
                <a:srgbClr val="003300"/>
              </a:solidFill>
            </a:endParaRPr>
          </a:p>
        </p:txBody>
      </p:sp>
      <p:sp>
        <p:nvSpPr>
          <p:cNvPr id="24578" name="Rectangle 2"/>
          <p:cNvSpPr>
            <a:spLocks noGrp="1" noChangeArrowheads="1"/>
          </p:cNvSpPr>
          <p:nvPr>
            <p:ph type="body" idx="1"/>
          </p:nvPr>
        </p:nvSpPr>
        <p:spPr>
          <a:xfrm>
            <a:off x="838200" y="1905000"/>
            <a:ext cx="7772400" cy="757773"/>
          </a:xfrm>
          <a:noFill/>
          <a:ln/>
        </p:spPr>
        <p:txBody>
          <a:bodyPr wrap="square">
            <a:spAutoFit/>
          </a:bodyPr>
          <a:lstStyle/>
          <a:p>
            <a:pPr>
              <a:lnSpc>
                <a:spcPct val="90000"/>
              </a:lnSpc>
              <a:buNone/>
            </a:pPr>
            <a:r>
              <a:rPr lang="en-US" sz="2400" b="1" dirty="0" smtClean="0"/>
              <a:t>18. A free market system can only maintain its vitality when hard work and risk taking are rewarded. </a:t>
            </a:r>
            <a:endParaRPr lang="en-US" sz="2400" b="1" dirty="0"/>
          </a:p>
        </p:txBody>
      </p:sp>
      <p:sp>
        <p:nvSpPr>
          <p:cNvPr id="24579" name="Rectangle 3"/>
          <p:cNvSpPr>
            <a:spLocks noChangeArrowheads="1"/>
          </p:cNvSpPr>
          <p:nvPr/>
        </p:nvSpPr>
        <p:spPr bwMode="auto">
          <a:xfrm>
            <a:off x="1143000" y="2819400"/>
            <a:ext cx="6781800" cy="1496436"/>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Would you be in college if you knew that your hard work and investing money for college expenses would not benefit you in the future?</a:t>
            </a:r>
          </a:p>
        </p:txBody>
      </p:sp>
    </p:spTree>
    <p:extLst>
      <p:ext uri="{BB962C8B-B14F-4D97-AF65-F5344CB8AC3E}">
        <p14:creationId xmlns:p14="http://schemas.microsoft.com/office/powerpoint/2010/main" val="195016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0562057-FD7C-42D8-923E-90234108C55C}" type="slidenum">
              <a:rPr lang="en-US"/>
              <a:pPr/>
              <a:t>2</a:t>
            </a:fld>
            <a:endParaRPr lang="en-US"/>
          </a:p>
        </p:txBody>
      </p:sp>
      <p:sp>
        <p:nvSpPr>
          <p:cNvPr id="6146" name="Rectangle 2"/>
          <p:cNvSpPr>
            <a:spLocks noGrp="1" noChangeArrowheads="1"/>
          </p:cNvSpPr>
          <p:nvPr>
            <p:ph type="body" idx="1"/>
          </p:nvPr>
        </p:nvSpPr>
        <p:spPr>
          <a:xfrm>
            <a:off x="457200" y="762000"/>
            <a:ext cx="8458200" cy="2715231"/>
          </a:xfrm>
          <a:noFill/>
          <a:ln/>
        </p:spPr>
        <p:txBody>
          <a:bodyPr>
            <a:spAutoFit/>
          </a:bodyPr>
          <a:lstStyle/>
          <a:p>
            <a:pPr>
              <a:lnSpc>
                <a:spcPct val="90000"/>
              </a:lnSpc>
              <a:buFontTx/>
              <a:buNone/>
            </a:pPr>
            <a:r>
              <a:rPr lang="en-US" sz="2400" b="1" dirty="0"/>
              <a:t>1. </a:t>
            </a:r>
            <a:r>
              <a:rPr lang="en-US" sz="2400" b="1" dirty="0" smtClean="0"/>
              <a:t>Which of the following factors are most important to a country’s obtaining a high standard of living?</a:t>
            </a:r>
            <a:endParaRPr lang="en-US" sz="2400" b="1" dirty="0"/>
          </a:p>
          <a:p>
            <a:pPr lvl="1">
              <a:lnSpc>
                <a:spcPct val="90000"/>
              </a:lnSpc>
              <a:buFontTx/>
              <a:buNone/>
            </a:pPr>
            <a:r>
              <a:rPr lang="en-US" sz="2400" b="1" dirty="0"/>
              <a:t>a. </a:t>
            </a:r>
            <a:r>
              <a:rPr lang="en-US" sz="2400" b="1" dirty="0" smtClean="0"/>
              <a:t>It must have abundant land good for farming.</a:t>
            </a:r>
            <a:endParaRPr lang="en-US" sz="2400" b="1" dirty="0"/>
          </a:p>
          <a:p>
            <a:pPr lvl="1">
              <a:lnSpc>
                <a:spcPct val="90000"/>
              </a:lnSpc>
              <a:buFontTx/>
              <a:buNone/>
            </a:pPr>
            <a:r>
              <a:rPr lang="en-US" sz="2400" b="1" dirty="0"/>
              <a:t>b. </a:t>
            </a:r>
            <a:r>
              <a:rPr lang="en-US" sz="2400" b="1" dirty="0" smtClean="0"/>
              <a:t>It must have an abundant supply of raw materials.</a:t>
            </a:r>
            <a:endParaRPr lang="en-US" sz="2400" b="1" dirty="0"/>
          </a:p>
          <a:p>
            <a:pPr lvl="1">
              <a:lnSpc>
                <a:spcPct val="90000"/>
              </a:lnSpc>
              <a:buFontTx/>
              <a:buNone/>
            </a:pPr>
            <a:r>
              <a:rPr lang="en-US" sz="2400" b="1" dirty="0"/>
              <a:t>c. </a:t>
            </a:r>
            <a:r>
              <a:rPr lang="en-US" sz="2400" b="1" dirty="0" smtClean="0"/>
              <a:t>It must have an educated workforce.</a:t>
            </a:r>
            <a:endParaRPr lang="en-US" sz="2400" b="1" dirty="0"/>
          </a:p>
          <a:p>
            <a:pPr lvl="1">
              <a:lnSpc>
                <a:spcPct val="90000"/>
              </a:lnSpc>
              <a:buFontTx/>
              <a:buNone/>
            </a:pPr>
            <a:r>
              <a:rPr lang="en-US" sz="2400" b="1" dirty="0"/>
              <a:t>d. </a:t>
            </a:r>
            <a:r>
              <a:rPr lang="en-US" sz="2400" b="1" dirty="0" smtClean="0"/>
              <a:t>It must encourage entrepreneurship and provide incentives to work, save, and to make a profit.</a:t>
            </a:r>
            <a:endParaRPr lang="en-US" sz="2400" b="1" dirty="0"/>
          </a:p>
        </p:txBody>
      </p:sp>
      <p:sp>
        <p:nvSpPr>
          <p:cNvPr id="6147" name="Rectangle 3"/>
          <p:cNvSpPr>
            <a:spLocks noChangeArrowheads="1"/>
          </p:cNvSpPr>
          <p:nvPr/>
        </p:nvSpPr>
        <p:spPr bwMode="auto">
          <a:xfrm>
            <a:off x="1295400" y="3782031"/>
            <a:ext cx="5867400" cy="1422570"/>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chemeClr val="accent2"/>
                </a:solidFill>
              </a:rPr>
              <a:t>D.  A country can have abundant resources and an educated work force, but if it does not provide opportunities and give the proper incentives, it will not grow. </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20</a:t>
            </a:fld>
            <a:endParaRPr lang="en-US">
              <a:solidFill>
                <a:srgbClr val="003300"/>
              </a:solidFill>
            </a:endParaRPr>
          </a:p>
        </p:txBody>
      </p:sp>
      <p:sp>
        <p:nvSpPr>
          <p:cNvPr id="24578" name="Rectangle 2"/>
          <p:cNvSpPr>
            <a:spLocks noGrp="1" noChangeArrowheads="1"/>
          </p:cNvSpPr>
          <p:nvPr>
            <p:ph type="body" idx="1"/>
          </p:nvPr>
        </p:nvSpPr>
        <p:spPr>
          <a:xfrm>
            <a:off x="1219200" y="1540199"/>
            <a:ext cx="6172200" cy="757773"/>
          </a:xfrm>
          <a:noFill/>
          <a:ln/>
        </p:spPr>
        <p:txBody>
          <a:bodyPr wrap="square">
            <a:spAutoFit/>
          </a:bodyPr>
          <a:lstStyle/>
          <a:p>
            <a:pPr>
              <a:lnSpc>
                <a:spcPct val="90000"/>
              </a:lnSpc>
              <a:buNone/>
            </a:pPr>
            <a:r>
              <a:rPr lang="en-US" sz="2400" b="1" dirty="0" smtClean="0"/>
              <a:t>19. The American government has subsidized the Brazilian cotton farmer. </a:t>
            </a:r>
            <a:endParaRPr lang="en-US" sz="2400" b="1" dirty="0"/>
          </a:p>
        </p:txBody>
      </p:sp>
      <p:sp>
        <p:nvSpPr>
          <p:cNvPr id="24579" name="Rectangle 3"/>
          <p:cNvSpPr>
            <a:spLocks noChangeArrowheads="1"/>
          </p:cNvSpPr>
          <p:nvPr/>
        </p:nvSpPr>
        <p:spPr bwMode="auto">
          <a:xfrm>
            <a:off x="1066800" y="2362200"/>
            <a:ext cx="7467600" cy="2826031"/>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America has put up trade restrictions against the importation of cotton from Brazil to protect the American cotton farmer from this competition. When Brazil won a court case from an international court concerning free trade agreements, the U.S. government decided to subsidize the Brazilian farmer as well as the American farmer. </a:t>
            </a:r>
          </a:p>
        </p:txBody>
      </p:sp>
    </p:spTree>
    <p:extLst>
      <p:ext uri="{BB962C8B-B14F-4D97-AF65-F5344CB8AC3E}">
        <p14:creationId xmlns:p14="http://schemas.microsoft.com/office/powerpoint/2010/main" val="327695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21</a:t>
            </a:fld>
            <a:endParaRPr lang="en-US">
              <a:solidFill>
                <a:srgbClr val="003300"/>
              </a:solidFill>
            </a:endParaRPr>
          </a:p>
        </p:txBody>
      </p:sp>
      <p:sp>
        <p:nvSpPr>
          <p:cNvPr id="24578" name="Rectangle 2"/>
          <p:cNvSpPr>
            <a:spLocks noGrp="1" noChangeArrowheads="1"/>
          </p:cNvSpPr>
          <p:nvPr>
            <p:ph type="body" idx="1"/>
          </p:nvPr>
        </p:nvSpPr>
        <p:spPr>
          <a:xfrm>
            <a:off x="838200" y="1981200"/>
            <a:ext cx="7010400" cy="757773"/>
          </a:xfrm>
          <a:noFill/>
          <a:ln/>
        </p:spPr>
        <p:txBody>
          <a:bodyPr wrap="square">
            <a:spAutoFit/>
          </a:bodyPr>
          <a:lstStyle/>
          <a:p>
            <a:pPr>
              <a:lnSpc>
                <a:spcPct val="90000"/>
              </a:lnSpc>
              <a:buNone/>
            </a:pPr>
            <a:r>
              <a:rPr lang="en-US" sz="2400" b="1" dirty="0" smtClean="0"/>
              <a:t>20. The faster we grow the sooner we will experience long lasing economic prosperity.  </a:t>
            </a:r>
            <a:endParaRPr lang="en-US" sz="2400" b="1" dirty="0"/>
          </a:p>
        </p:txBody>
      </p:sp>
      <p:sp>
        <p:nvSpPr>
          <p:cNvPr id="24579" name="Rectangle 3"/>
          <p:cNvSpPr>
            <a:spLocks noChangeArrowheads="1"/>
          </p:cNvSpPr>
          <p:nvPr/>
        </p:nvSpPr>
        <p:spPr bwMode="auto">
          <a:xfrm>
            <a:off x="1143000" y="2819400"/>
            <a:ext cx="6781800" cy="2161234"/>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False</a:t>
            </a:r>
          </a:p>
          <a:p>
            <a:pPr marL="342900" indent="-342900">
              <a:lnSpc>
                <a:spcPct val="90000"/>
              </a:lnSpc>
            </a:pPr>
            <a:r>
              <a:rPr lang="en-US" sz="2400" b="1" dirty="0">
                <a:solidFill>
                  <a:srgbClr val="3333CC"/>
                </a:solidFill>
              </a:rPr>
              <a:t>The </a:t>
            </a:r>
            <a:r>
              <a:rPr lang="en-US" sz="2400" b="1" dirty="0" smtClean="0">
                <a:solidFill>
                  <a:srgbClr val="3333CC"/>
                </a:solidFill>
              </a:rPr>
              <a:t>best way to grow is slow and steady. Unemployment results from a slow down in the growth rate, not necessarily a decline in growth itself. A slow growth rate is easier to maintain than large spurts in growth that are temporary. </a:t>
            </a:r>
          </a:p>
        </p:txBody>
      </p:sp>
    </p:spTree>
    <p:extLst>
      <p:ext uri="{BB962C8B-B14F-4D97-AF65-F5344CB8AC3E}">
        <p14:creationId xmlns:p14="http://schemas.microsoft.com/office/powerpoint/2010/main" val="333080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22</a:t>
            </a:fld>
            <a:endParaRPr lang="en-US">
              <a:solidFill>
                <a:srgbClr val="003300"/>
              </a:solidFill>
            </a:endParaRPr>
          </a:p>
        </p:txBody>
      </p:sp>
      <p:sp>
        <p:nvSpPr>
          <p:cNvPr id="24578" name="Rectangle 2"/>
          <p:cNvSpPr>
            <a:spLocks noGrp="1" noChangeArrowheads="1"/>
          </p:cNvSpPr>
          <p:nvPr>
            <p:ph type="body" idx="1"/>
          </p:nvPr>
        </p:nvSpPr>
        <p:spPr>
          <a:xfrm>
            <a:off x="689429" y="1295400"/>
            <a:ext cx="7235371" cy="1754969"/>
          </a:xfrm>
          <a:noFill/>
          <a:ln/>
        </p:spPr>
        <p:txBody>
          <a:bodyPr wrap="square">
            <a:spAutoFit/>
          </a:bodyPr>
          <a:lstStyle/>
          <a:p>
            <a:pPr>
              <a:lnSpc>
                <a:spcPct val="90000"/>
              </a:lnSpc>
              <a:buNone/>
            </a:pPr>
            <a:r>
              <a:rPr lang="en-US" sz="2400" b="1" dirty="0" smtClean="0"/>
              <a:t>21. History has taught us that for a modern industrial society to prosper we need a strong central government, but when the government gets too big and intrusive there is a tendency toward slow growth and economic stagnation. </a:t>
            </a:r>
            <a:endParaRPr lang="en-US" sz="2400" b="1" dirty="0"/>
          </a:p>
        </p:txBody>
      </p:sp>
      <p:sp>
        <p:nvSpPr>
          <p:cNvPr id="24579" name="Rectangle 3"/>
          <p:cNvSpPr>
            <a:spLocks noChangeArrowheads="1"/>
          </p:cNvSpPr>
          <p:nvPr/>
        </p:nvSpPr>
        <p:spPr bwMode="auto">
          <a:xfrm>
            <a:off x="457200" y="3200400"/>
            <a:ext cx="8001000" cy="1828835"/>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There are many reasons we need a strong national government in a free market system, but a free market system is based on the profit motive and individuals making decisions in accordance to their own self interest. </a:t>
            </a:r>
          </a:p>
        </p:txBody>
      </p:sp>
    </p:spTree>
    <p:extLst>
      <p:ext uri="{BB962C8B-B14F-4D97-AF65-F5344CB8AC3E}">
        <p14:creationId xmlns:p14="http://schemas.microsoft.com/office/powerpoint/2010/main" val="215734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23</a:t>
            </a:fld>
            <a:endParaRPr lang="en-US">
              <a:solidFill>
                <a:srgbClr val="003300"/>
              </a:solidFill>
            </a:endParaRPr>
          </a:p>
        </p:txBody>
      </p:sp>
      <p:sp>
        <p:nvSpPr>
          <p:cNvPr id="24578" name="Rectangle 2"/>
          <p:cNvSpPr>
            <a:spLocks noGrp="1" noChangeArrowheads="1"/>
          </p:cNvSpPr>
          <p:nvPr>
            <p:ph type="body" idx="1"/>
          </p:nvPr>
        </p:nvSpPr>
        <p:spPr>
          <a:xfrm>
            <a:off x="990600" y="1219200"/>
            <a:ext cx="6858000" cy="1422570"/>
          </a:xfrm>
          <a:noFill/>
          <a:ln/>
        </p:spPr>
        <p:txBody>
          <a:bodyPr wrap="square">
            <a:spAutoFit/>
          </a:bodyPr>
          <a:lstStyle/>
          <a:p>
            <a:pPr>
              <a:lnSpc>
                <a:spcPct val="90000"/>
              </a:lnSpc>
              <a:buNone/>
            </a:pPr>
            <a:r>
              <a:rPr lang="en-US" sz="2400" b="1" dirty="0" smtClean="0"/>
              <a:t>22. An Austrian economist would tend to favor market solutions to market problems, whereas a Keynesian economist would tend to favor government solutions to economic problems. </a:t>
            </a:r>
            <a:endParaRPr lang="en-US" sz="2400" b="1" dirty="0"/>
          </a:p>
        </p:txBody>
      </p:sp>
      <p:sp>
        <p:nvSpPr>
          <p:cNvPr id="24579" name="Rectangle 3"/>
          <p:cNvSpPr>
            <a:spLocks noChangeArrowheads="1"/>
          </p:cNvSpPr>
          <p:nvPr/>
        </p:nvSpPr>
        <p:spPr bwMode="auto">
          <a:xfrm>
            <a:off x="1143000" y="2819400"/>
            <a:ext cx="7086600" cy="2161234"/>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Whereas Austrians tend to favor market solutions to economic problems, such as laws favoring saving and investing to aid long term growth, Keynesians tend to favor government programs that will boost demand during periods of unemployment. </a:t>
            </a:r>
          </a:p>
        </p:txBody>
      </p:sp>
    </p:spTree>
    <p:extLst>
      <p:ext uri="{BB962C8B-B14F-4D97-AF65-F5344CB8AC3E}">
        <p14:creationId xmlns:p14="http://schemas.microsoft.com/office/powerpoint/2010/main" val="229950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24</a:t>
            </a:fld>
            <a:endParaRPr lang="en-US">
              <a:solidFill>
                <a:srgbClr val="003300"/>
              </a:solidFill>
            </a:endParaRPr>
          </a:p>
        </p:txBody>
      </p:sp>
      <p:sp>
        <p:nvSpPr>
          <p:cNvPr id="24578" name="Rectangle 2"/>
          <p:cNvSpPr>
            <a:spLocks noGrp="1" noChangeArrowheads="1"/>
          </p:cNvSpPr>
          <p:nvPr>
            <p:ph type="body" idx="1"/>
          </p:nvPr>
        </p:nvSpPr>
        <p:spPr>
          <a:xfrm>
            <a:off x="838200" y="1676400"/>
            <a:ext cx="7772400" cy="1422570"/>
          </a:xfrm>
          <a:noFill/>
          <a:ln/>
        </p:spPr>
        <p:txBody>
          <a:bodyPr wrap="square">
            <a:spAutoFit/>
          </a:bodyPr>
          <a:lstStyle/>
          <a:p>
            <a:pPr>
              <a:lnSpc>
                <a:spcPct val="90000"/>
              </a:lnSpc>
              <a:buNone/>
            </a:pPr>
            <a:r>
              <a:rPr lang="en-US" sz="2400" b="1" dirty="0" smtClean="0"/>
              <a:t>23. In 2002, Congress passed the Sarbanes-Oxley Accounting Reform Law. A part of the law requires costly external audits of companies in addition to the traditional audits of a company’s financial statements. </a:t>
            </a:r>
            <a:endParaRPr lang="en-US" sz="2400" b="1" dirty="0"/>
          </a:p>
        </p:txBody>
      </p:sp>
      <p:sp>
        <p:nvSpPr>
          <p:cNvPr id="24579" name="Rectangle 3"/>
          <p:cNvSpPr>
            <a:spLocks noChangeArrowheads="1"/>
          </p:cNvSpPr>
          <p:nvPr/>
        </p:nvSpPr>
        <p:spPr bwMode="auto">
          <a:xfrm>
            <a:off x="1066800" y="3177249"/>
            <a:ext cx="6781800" cy="1164038"/>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This law has greatly added to the costs of accounting and record keeping for large firms. </a:t>
            </a:r>
          </a:p>
        </p:txBody>
      </p:sp>
    </p:spTree>
    <p:extLst>
      <p:ext uri="{BB962C8B-B14F-4D97-AF65-F5344CB8AC3E}">
        <p14:creationId xmlns:p14="http://schemas.microsoft.com/office/powerpoint/2010/main" val="241226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25</a:t>
            </a:fld>
            <a:endParaRPr lang="en-US">
              <a:solidFill>
                <a:srgbClr val="003300"/>
              </a:solidFill>
            </a:endParaRPr>
          </a:p>
        </p:txBody>
      </p:sp>
      <p:sp>
        <p:nvSpPr>
          <p:cNvPr id="24578" name="Rectangle 2"/>
          <p:cNvSpPr>
            <a:spLocks noGrp="1" noChangeArrowheads="1"/>
          </p:cNvSpPr>
          <p:nvPr>
            <p:ph type="body" idx="1"/>
          </p:nvPr>
        </p:nvSpPr>
        <p:spPr>
          <a:xfrm>
            <a:off x="1008743" y="1524000"/>
            <a:ext cx="6952343" cy="1090171"/>
          </a:xfrm>
          <a:noFill/>
          <a:ln/>
        </p:spPr>
        <p:txBody>
          <a:bodyPr wrap="square">
            <a:spAutoFit/>
          </a:bodyPr>
          <a:lstStyle/>
          <a:p>
            <a:pPr>
              <a:lnSpc>
                <a:spcPct val="90000"/>
              </a:lnSpc>
              <a:buNone/>
            </a:pPr>
            <a:r>
              <a:rPr lang="en-US" sz="2400" b="1" dirty="0" smtClean="0"/>
              <a:t>24. Coal fired plants give us half of our electricity, yet we are witnessing the mass retirement of coal-fired plants in America today. </a:t>
            </a:r>
            <a:endParaRPr lang="en-US" sz="2400" b="1" dirty="0"/>
          </a:p>
        </p:txBody>
      </p:sp>
      <p:sp>
        <p:nvSpPr>
          <p:cNvPr id="24579" name="Rectangle 3"/>
          <p:cNvSpPr>
            <a:spLocks noChangeArrowheads="1"/>
          </p:cNvSpPr>
          <p:nvPr/>
        </p:nvSpPr>
        <p:spPr bwMode="auto">
          <a:xfrm>
            <a:off x="1143000" y="2819400"/>
            <a:ext cx="6781800" cy="1828835"/>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True</a:t>
            </a:r>
          </a:p>
          <a:p>
            <a:pPr marL="342900" indent="-342900">
              <a:lnSpc>
                <a:spcPct val="90000"/>
              </a:lnSpc>
            </a:pPr>
            <a:r>
              <a:rPr lang="en-US" sz="2400" b="1" dirty="0" smtClean="0">
                <a:solidFill>
                  <a:srgbClr val="3333CC"/>
                </a:solidFill>
              </a:rPr>
              <a:t>Because the Environment Protection Agency (EPA) considers coal a danger to the environment, strict regulations and government mandates are restricting the burning of coal. </a:t>
            </a:r>
          </a:p>
        </p:txBody>
      </p:sp>
    </p:spTree>
    <p:extLst>
      <p:ext uri="{BB962C8B-B14F-4D97-AF65-F5344CB8AC3E}">
        <p14:creationId xmlns:p14="http://schemas.microsoft.com/office/powerpoint/2010/main" val="427089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062B9E-A8CB-43D5-8E22-432ED69517BD}" type="slidenum">
              <a:rPr lang="en-US">
                <a:solidFill>
                  <a:srgbClr val="003300"/>
                </a:solidFill>
              </a:rPr>
              <a:pPr/>
              <a:t>26</a:t>
            </a:fld>
            <a:endParaRPr lang="en-US">
              <a:solidFill>
                <a:srgbClr val="003300"/>
              </a:solidFill>
            </a:endParaRPr>
          </a:p>
        </p:txBody>
      </p:sp>
      <p:sp>
        <p:nvSpPr>
          <p:cNvPr id="24578" name="Rectangle 2"/>
          <p:cNvSpPr>
            <a:spLocks noGrp="1" noChangeArrowheads="1"/>
          </p:cNvSpPr>
          <p:nvPr>
            <p:ph type="body" idx="1"/>
          </p:nvPr>
        </p:nvSpPr>
        <p:spPr>
          <a:xfrm>
            <a:off x="1295400" y="1981200"/>
            <a:ext cx="6096000" cy="757773"/>
          </a:xfrm>
          <a:noFill/>
          <a:ln/>
        </p:spPr>
        <p:txBody>
          <a:bodyPr wrap="square">
            <a:spAutoFit/>
          </a:bodyPr>
          <a:lstStyle/>
          <a:p>
            <a:pPr>
              <a:lnSpc>
                <a:spcPct val="90000"/>
              </a:lnSpc>
              <a:buNone/>
            </a:pPr>
            <a:r>
              <a:rPr lang="en-US" sz="2400" b="1" dirty="0" smtClean="0"/>
              <a:t>25. The United States has a perfectly free market economic system.</a:t>
            </a:r>
            <a:endParaRPr lang="en-US" sz="2400" b="1" dirty="0"/>
          </a:p>
        </p:txBody>
      </p:sp>
      <p:sp>
        <p:nvSpPr>
          <p:cNvPr id="24579" name="Rectangle 3"/>
          <p:cNvSpPr>
            <a:spLocks noChangeArrowheads="1"/>
          </p:cNvSpPr>
          <p:nvPr/>
        </p:nvSpPr>
        <p:spPr bwMode="auto">
          <a:xfrm>
            <a:off x="990600" y="2738973"/>
            <a:ext cx="7010400" cy="2493632"/>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rgbClr val="3333CC"/>
                </a:solidFill>
              </a:rPr>
              <a:t>False</a:t>
            </a:r>
          </a:p>
          <a:p>
            <a:pPr marL="342900" indent="-342900">
              <a:lnSpc>
                <a:spcPct val="90000"/>
              </a:lnSpc>
            </a:pPr>
            <a:r>
              <a:rPr lang="en-US" sz="2400" b="1" dirty="0" smtClean="0">
                <a:solidFill>
                  <a:srgbClr val="3333CC"/>
                </a:solidFill>
              </a:rPr>
              <a:t>The government has essentially taken over the health care and financial sectors of the economy. With the highest corporate taxes in the world as well as high personal taxes and a huge national debt, the U.S. is becoming a system that is less and less a free market system. </a:t>
            </a:r>
          </a:p>
        </p:txBody>
      </p:sp>
    </p:spTree>
    <p:extLst>
      <p:ext uri="{BB962C8B-B14F-4D97-AF65-F5344CB8AC3E}">
        <p14:creationId xmlns:p14="http://schemas.microsoft.com/office/powerpoint/2010/main" val="283701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BFA6948-BE72-4664-BD71-E7D411AC8086}" type="slidenum">
              <a:rPr lang="en-US"/>
              <a:pPr/>
              <a:t>27</a:t>
            </a:fld>
            <a:endParaRPr lang="en-US"/>
          </a:p>
        </p:txBody>
      </p:sp>
      <p:sp>
        <p:nvSpPr>
          <p:cNvPr id="116738" name="Rectangle 2"/>
          <p:cNvSpPr>
            <a:spLocks noGrp="1" noChangeArrowheads="1"/>
          </p:cNvSpPr>
          <p:nvPr>
            <p:ph type="ctrTitle"/>
          </p:nvPr>
        </p:nvSpPr>
        <p:spPr>
          <a:xfrm>
            <a:off x="609600" y="1600200"/>
            <a:ext cx="7772400" cy="1663700"/>
          </a:xfrm>
          <a:noFill/>
          <a:ln/>
        </p:spPr>
        <p:txBody>
          <a:bodyPr>
            <a:spAutoFit/>
          </a:bodyPr>
          <a:lstStyle/>
          <a:p>
            <a:pPr>
              <a:lnSpc>
                <a:spcPct val="80000"/>
              </a:lnSpc>
            </a:pPr>
            <a:r>
              <a:rPr lang="en-US" sz="12900"/>
              <a:t>END</a:t>
            </a:r>
          </a:p>
        </p:txBody>
      </p:sp>
      <p:graphicFrame>
        <p:nvGraphicFramePr>
          <p:cNvPr id="116739" name="Object 3"/>
          <p:cNvGraphicFramePr>
            <a:graphicFrameLocks/>
          </p:cNvGraphicFramePr>
          <p:nvPr/>
        </p:nvGraphicFramePr>
        <p:xfrm>
          <a:off x="3581400" y="2971800"/>
          <a:ext cx="1612900" cy="1993900"/>
        </p:xfrm>
        <a:graphic>
          <a:graphicData uri="http://schemas.openxmlformats.org/presentationml/2006/ole">
            <mc:AlternateContent xmlns:mc="http://schemas.openxmlformats.org/markup-compatibility/2006">
              <mc:Choice xmlns:v="urn:schemas-microsoft-com:vml" Requires="v">
                <p:oleObj spid="_x0000_s116744" name="Clip" r:id="rId4" imgW="1612800" imgH="1993680" progId="">
                  <p:embed/>
                </p:oleObj>
              </mc:Choice>
              <mc:Fallback>
                <p:oleObj name="Clip" r:id="rId4" imgW="1612800" imgH="1993680" progId="">
                  <p:embed/>
                  <p:pic>
                    <p:nvPicPr>
                      <p:cNvPr id="0" name="Picture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2971800"/>
                        <a:ext cx="1612900" cy="199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167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68F96CC-1E15-4F46-AA7E-14E7767E434E}" type="slidenum">
              <a:rPr lang="en-US"/>
              <a:pPr/>
              <a:t>3</a:t>
            </a:fld>
            <a:endParaRPr lang="en-US"/>
          </a:p>
        </p:txBody>
      </p:sp>
      <p:sp>
        <p:nvSpPr>
          <p:cNvPr id="8194" name="Rectangle 2"/>
          <p:cNvSpPr>
            <a:spLocks noGrp="1" noChangeArrowheads="1"/>
          </p:cNvSpPr>
          <p:nvPr>
            <p:ph type="body" idx="1"/>
          </p:nvPr>
        </p:nvSpPr>
        <p:spPr>
          <a:xfrm>
            <a:off x="1371600" y="1143000"/>
            <a:ext cx="5867400" cy="2789098"/>
          </a:xfrm>
          <a:noFill/>
          <a:ln/>
        </p:spPr>
        <p:txBody>
          <a:bodyPr wrap="square">
            <a:spAutoFit/>
          </a:bodyPr>
          <a:lstStyle/>
          <a:p>
            <a:pPr>
              <a:lnSpc>
                <a:spcPct val="90000"/>
              </a:lnSpc>
              <a:buFontTx/>
              <a:buNone/>
            </a:pPr>
            <a:r>
              <a:rPr lang="en-US" sz="2400" b="1" dirty="0"/>
              <a:t>2. Rational households with limited resources attempt to maximize</a:t>
            </a:r>
          </a:p>
          <a:p>
            <a:pPr lvl="1">
              <a:lnSpc>
                <a:spcPct val="90000"/>
              </a:lnSpc>
              <a:buFontTx/>
              <a:buNone/>
            </a:pPr>
            <a:r>
              <a:rPr lang="en-US" sz="2400" b="1" dirty="0"/>
              <a:t>a. the amount of goods </a:t>
            </a:r>
            <a:r>
              <a:rPr lang="en-US" sz="2400" b="1" dirty="0" smtClean="0"/>
              <a:t>acquired.</a:t>
            </a:r>
            <a:endParaRPr lang="en-US" sz="2400" b="1" dirty="0"/>
          </a:p>
          <a:p>
            <a:pPr lvl="1">
              <a:lnSpc>
                <a:spcPct val="90000"/>
              </a:lnSpc>
              <a:buFontTx/>
              <a:buNone/>
            </a:pPr>
            <a:r>
              <a:rPr lang="en-US" sz="2400" b="1" dirty="0"/>
              <a:t>b. the amount of services </a:t>
            </a:r>
            <a:r>
              <a:rPr lang="en-US" sz="2400" b="1" dirty="0" smtClean="0"/>
              <a:t>obtained.</a:t>
            </a:r>
            <a:endParaRPr lang="en-US" sz="2400" b="1" dirty="0"/>
          </a:p>
          <a:p>
            <a:pPr lvl="1">
              <a:lnSpc>
                <a:spcPct val="90000"/>
              </a:lnSpc>
              <a:buFontTx/>
              <a:buNone/>
            </a:pPr>
            <a:r>
              <a:rPr lang="en-US" sz="2400" b="1" dirty="0"/>
              <a:t>c. marginal </a:t>
            </a:r>
            <a:r>
              <a:rPr lang="en-US" sz="2400" b="1" dirty="0" smtClean="0"/>
              <a:t>utility.</a:t>
            </a:r>
            <a:endParaRPr lang="en-US" sz="2400" b="1" dirty="0"/>
          </a:p>
          <a:p>
            <a:pPr lvl="1">
              <a:lnSpc>
                <a:spcPct val="90000"/>
              </a:lnSpc>
              <a:buFontTx/>
              <a:buNone/>
            </a:pPr>
            <a:r>
              <a:rPr lang="en-US" sz="2400" b="1" dirty="0"/>
              <a:t>d. average </a:t>
            </a:r>
            <a:r>
              <a:rPr lang="en-US" sz="2400" b="1" dirty="0" smtClean="0"/>
              <a:t>utility.</a:t>
            </a:r>
            <a:endParaRPr lang="en-US" sz="2400" b="1" dirty="0"/>
          </a:p>
          <a:p>
            <a:pPr lvl="1">
              <a:lnSpc>
                <a:spcPct val="90000"/>
              </a:lnSpc>
              <a:buFontTx/>
              <a:buNone/>
            </a:pPr>
            <a:r>
              <a:rPr lang="en-US" sz="2400" b="1" dirty="0"/>
              <a:t>e.  total </a:t>
            </a:r>
            <a:r>
              <a:rPr lang="en-US" sz="2400" b="1" dirty="0" smtClean="0"/>
              <a:t>utility.</a:t>
            </a:r>
            <a:endParaRPr lang="en-US" sz="2400" b="1" dirty="0"/>
          </a:p>
        </p:txBody>
      </p:sp>
      <p:sp>
        <p:nvSpPr>
          <p:cNvPr id="8195" name="Rectangle 3"/>
          <p:cNvSpPr>
            <a:spLocks noChangeArrowheads="1"/>
          </p:cNvSpPr>
          <p:nvPr/>
        </p:nvSpPr>
        <p:spPr bwMode="auto">
          <a:xfrm>
            <a:off x="1295400" y="3932098"/>
            <a:ext cx="5867400" cy="1090171"/>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a:solidFill>
                  <a:schemeClr val="accent2"/>
                </a:solidFill>
              </a:rPr>
              <a:t>E.  Households make individual decisions based on their marginal utility; in the process their total utility is maximized.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081178F-3470-44F1-B562-019275885841}" type="slidenum">
              <a:rPr lang="en-US"/>
              <a:pPr/>
              <a:t>4</a:t>
            </a:fld>
            <a:endParaRPr lang="en-US"/>
          </a:p>
        </p:txBody>
      </p:sp>
      <p:sp>
        <p:nvSpPr>
          <p:cNvPr id="10242" name="Rectangle 2"/>
          <p:cNvSpPr>
            <a:spLocks noGrp="1" noChangeArrowheads="1"/>
          </p:cNvSpPr>
          <p:nvPr>
            <p:ph type="body" idx="1"/>
          </p:nvPr>
        </p:nvSpPr>
        <p:spPr>
          <a:xfrm>
            <a:off x="838200" y="1524000"/>
            <a:ext cx="7391400" cy="1422570"/>
          </a:xfrm>
          <a:noFill/>
          <a:ln/>
        </p:spPr>
        <p:txBody>
          <a:bodyPr wrap="square">
            <a:spAutoFit/>
          </a:bodyPr>
          <a:lstStyle/>
          <a:p>
            <a:pPr>
              <a:lnSpc>
                <a:spcPct val="90000"/>
              </a:lnSpc>
              <a:buFontTx/>
              <a:buNone/>
            </a:pPr>
            <a:r>
              <a:rPr lang="en-US" sz="2400" b="1" dirty="0"/>
              <a:t>3. </a:t>
            </a:r>
            <a:r>
              <a:rPr lang="en-US" sz="2400" b="1" dirty="0" smtClean="0"/>
              <a:t>It takes 14 glassblowing machines, each operated by only one person, to produce 90% of all the glass bulbs used in the U.S. This is an example of how automation leads to a loss of jobs over the long run. </a:t>
            </a:r>
            <a:endParaRPr lang="en-US" sz="2400" b="1" dirty="0"/>
          </a:p>
        </p:txBody>
      </p:sp>
      <p:sp>
        <p:nvSpPr>
          <p:cNvPr id="10243" name="Rectangle 3"/>
          <p:cNvSpPr>
            <a:spLocks noChangeArrowheads="1"/>
          </p:cNvSpPr>
          <p:nvPr/>
        </p:nvSpPr>
        <p:spPr bwMode="auto">
          <a:xfrm>
            <a:off x="758371" y="3200400"/>
            <a:ext cx="7696200" cy="2161234"/>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chemeClr val="accent2"/>
                </a:solidFill>
              </a:rPr>
              <a:t>False</a:t>
            </a:r>
          </a:p>
          <a:p>
            <a:pPr marL="342900" indent="-342900">
              <a:lnSpc>
                <a:spcPct val="90000"/>
              </a:lnSpc>
            </a:pPr>
            <a:r>
              <a:rPr lang="en-US" sz="2400" b="1" dirty="0" smtClean="0">
                <a:solidFill>
                  <a:schemeClr val="accent2"/>
                </a:solidFill>
              </a:rPr>
              <a:t>In a micro sense this could be a true statement, but in a macro sense the statement is false because more machines leads to lower costs, lower costs lead to lower prices, lower prices leads to an increase in buying power, and this leads to more production and jobs.  </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5198933-E547-4AFC-B421-A76A56900F78}" type="slidenum">
              <a:rPr lang="en-US"/>
              <a:pPr/>
              <a:t>5</a:t>
            </a:fld>
            <a:endParaRPr lang="en-US"/>
          </a:p>
        </p:txBody>
      </p:sp>
      <p:sp>
        <p:nvSpPr>
          <p:cNvPr id="12290" name="Rectangle 2"/>
          <p:cNvSpPr>
            <a:spLocks noGrp="1" noChangeArrowheads="1"/>
          </p:cNvSpPr>
          <p:nvPr>
            <p:ph type="body" idx="1"/>
          </p:nvPr>
        </p:nvSpPr>
        <p:spPr>
          <a:xfrm>
            <a:off x="990600" y="1371600"/>
            <a:ext cx="6781800" cy="2382833"/>
          </a:xfrm>
          <a:noFill/>
          <a:ln/>
        </p:spPr>
        <p:txBody>
          <a:bodyPr wrap="square">
            <a:spAutoFit/>
          </a:bodyPr>
          <a:lstStyle/>
          <a:p>
            <a:pPr>
              <a:lnSpc>
                <a:spcPct val="90000"/>
              </a:lnSpc>
              <a:buFontTx/>
              <a:buNone/>
            </a:pPr>
            <a:r>
              <a:rPr lang="en-US" sz="2400" b="1" dirty="0"/>
              <a:t>4. The </a:t>
            </a:r>
            <a:r>
              <a:rPr lang="en-US" sz="2400" b="1" dirty="0" smtClean="0"/>
              <a:t>key to wealth building is to </a:t>
            </a:r>
            <a:endParaRPr lang="en-US" sz="2400" b="1" dirty="0"/>
          </a:p>
          <a:p>
            <a:pPr lvl="1">
              <a:lnSpc>
                <a:spcPct val="90000"/>
              </a:lnSpc>
              <a:buFontTx/>
              <a:buNone/>
            </a:pPr>
            <a:r>
              <a:rPr lang="en-US" sz="2400" b="1" dirty="0"/>
              <a:t>a. </a:t>
            </a:r>
            <a:r>
              <a:rPr lang="en-US" sz="2400" b="1" dirty="0" smtClean="0"/>
              <a:t>Borrow as much money as you can and make risky investments. </a:t>
            </a:r>
            <a:endParaRPr lang="en-US" sz="2400" b="1" dirty="0"/>
          </a:p>
          <a:p>
            <a:pPr lvl="1">
              <a:lnSpc>
                <a:spcPct val="90000"/>
              </a:lnSpc>
              <a:buFontTx/>
              <a:buNone/>
            </a:pPr>
            <a:r>
              <a:rPr lang="en-US" sz="2400" b="1" dirty="0"/>
              <a:t>b. </a:t>
            </a:r>
            <a:r>
              <a:rPr lang="en-US" sz="2400" b="1" dirty="0" smtClean="0"/>
              <a:t>Work and save a part of what you earn. </a:t>
            </a:r>
            <a:endParaRPr lang="en-US" sz="2400" b="1" dirty="0"/>
          </a:p>
          <a:p>
            <a:pPr lvl="1">
              <a:lnSpc>
                <a:spcPct val="90000"/>
              </a:lnSpc>
              <a:buFontTx/>
              <a:buNone/>
            </a:pPr>
            <a:r>
              <a:rPr lang="en-US" sz="2400" b="1" dirty="0"/>
              <a:t>c. </a:t>
            </a:r>
            <a:r>
              <a:rPr lang="en-US" sz="2400" b="1" dirty="0" smtClean="0"/>
              <a:t> Make wise investments with your savings.</a:t>
            </a:r>
            <a:endParaRPr lang="en-US" sz="2400" b="1" dirty="0"/>
          </a:p>
          <a:p>
            <a:pPr lvl="1">
              <a:lnSpc>
                <a:spcPct val="90000"/>
              </a:lnSpc>
              <a:buFontTx/>
              <a:buNone/>
            </a:pPr>
            <a:r>
              <a:rPr lang="en-US" sz="2400" b="1" dirty="0"/>
              <a:t>d. </a:t>
            </a:r>
            <a:r>
              <a:rPr lang="en-US" sz="2400" b="1" dirty="0" smtClean="0"/>
              <a:t> Both b and c.</a:t>
            </a:r>
            <a:endParaRPr lang="en-US" sz="2400" b="1" dirty="0"/>
          </a:p>
        </p:txBody>
      </p:sp>
      <p:sp>
        <p:nvSpPr>
          <p:cNvPr id="12291" name="Rectangle 3"/>
          <p:cNvSpPr>
            <a:spLocks noChangeArrowheads="1"/>
          </p:cNvSpPr>
          <p:nvPr/>
        </p:nvSpPr>
        <p:spPr bwMode="auto">
          <a:xfrm>
            <a:off x="914400" y="3835045"/>
            <a:ext cx="6934200" cy="1090171"/>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chemeClr val="accent2"/>
                </a:solidFill>
              </a:rPr>
              <a:t>D. Wealth building is a two step process: save a part of your earnings and then learn how to make profitable investments with your savings. </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8F39E132-BF4D-4421-9760-A4589F836FED}" type="slidenum">
              <a:rPr lang="en-US"/>
              <a:pPr/>
              <a:t>6</a:t>
            </a:fld>
            <a:endParaRPr lang="en-US"/>
          </a:p>
        </p:txBody>
      </p:sp>
      <p:sp>
        <p:nvSpPr>
          <p:cNvPr id="14338" name="Rectangle 2"/>
          <p:cNvSpPr>
            <a:spLocks noGrp="1" noChangeArrowheads="1"/>
          </p:cNvSpPr>
          <p:nvPr>
            <p:ph type="body" idx="1"/>
          </p:nvPr>
        </p:nvSpPr>
        <p:spPr>
          <a:xfrm>
            <a:off x="1485900" y="1219200"/>
            <a:ext cx="5715000" cy="2382833"/>
          </a:xfrm>
          <a:noFill/>
          <a:ln/>
        </p:spPr>
        <p:txBody>
          <a:bodyPr wrap="square">
            <a:spAutoFit/>
          </a:bodyPr>
          <a:lstStyle/>
          <a:p>
            <a:pPr>
              <a:lnSpc>
                <a:spcPct val="90000"/>
              </a:lnSpc>
              <a:buFontTx/>
              <a:buNone/>
            </a:pPr>
            <a:r>
              <a:rPr lang="en-US" sz="2400" b="1" dirty="0"/>
              <a:t>5. Which of the following </a:t>
            </a:r>
            <a:r>
              <a:rPr lang="en-US" sz="2400" b="1" dirty="0" smtClean="0"/>
              <a:t>best describes Japan’s mistake in the 1990s?</a:t>
            </a:r>
            <a:endParaRPr lang="en-US" sz="2400" b="1" dirty="0"/>
          </a:p>
          <a:p>
            <a:pPr lvl="1">
              <a:lnSpc>
                <a:spcPct val="90000"/>
              </a:lnSpc>
              <a:buFontTx/>
              <a:buNone/>
            </a:pPr>
            <a:r>
              <a:rPr lang="en-US" sz="2400" b="1" dirty="0"/>
              <a:t>a. </a:t>
            </a:r>
            <a:r>
              <a:rPr lang="en-US" sz="2400" b="1" dirty="0" smtClean="0"/>
              <a:t>Marginal analysis</a:t>
            </a:r>
            <a:endParaRPr lang="en-US" sz="2400" b="1" dirty="0"/>
          </a:p>
          <a:p>
            <a:pPr lvl="1">
              <a:lnSpc>
                <a:spcPct val="90000"/>
              </a:lnSpc>
              <a:buFontTx/>
              <a:buNone/>
            </a:pPr>
            <a:r>
              <a:rPr lang="en-US" sz="2400" b="1" dirty="0"/>
              <a:t>b. </a:t>
            </a:r>
            <a:r>
              <a:rPr lang="en-US" sz="2400" b="1" dirty="0" smtClean="0"/>
              <a:t>Economies of scale</a:t>
            </a:r>
            <a:endParaRPr lang="en-US" sz="2400" b="1" dirty="0"/>
          </a:p>
          <a:p>
            <a:pPr lvl="1">
              <a:lnSpc>
                <a:spcPct val="90000"/>
              </a:lnSpc>
              <a:buFontTx/>
              <a:buNone/>
            </a:pPr>
            <a:r>
              <a:rPr lang="en-US" sz="2400" b="1" dirty="0"/>
              <a:t>c. </a:t>
            </a:r>
            <a:r>
              <a:rPr lang="en-US" sz="2400" b="1" dirty="0" smtClean="0"/>
              <a:t>Moral hazard</a:t>
            </a:r>
            <a:endParaRPr lang="en-US" sz="2400" b="1" dirty="0"/>
          </a:p>
          <a:p>
            <a:pPr lvl="1">
              <a:lnSpc>
                <a:spcPct val="90000"/>
              </a:lnSpc>
              <a:buFontTx/>
              <a:buNone/>
            </a:pPr>
            <a:r>
              <a:rPr lang="en-US" sz="2400" b="1" dirty="0"/>
              <a:t>d. </a:t>
            </a:r>
            <a:r>
              <a:rPr lang="en-US" sz="2400" b="1" dirty="0" smtClean="0"/>
              <a:t>The Pareto Effect</a:t>
            </a:r>
            <a:endParaRPr lang="en-US" sz="2400" b="1" dirty="0"/>
          </a:p>
        </p:txBody>
      </p:sp>
      <p:sp>
        <p:nvSpPr>
          <p:cNvPr id="14339" name="Rectangle 3"/>
          <p:cNvSpPr>
            <a:spLocks noChangeArrowheads="1"/>
          </p:cNvSpPr>
          <p:nvPr/>
        </p:nvSpPr>
        <p:spPr bwMode="auto">
          <a:xfrm>
            <a:off x="457200" y="3594776"/>
            <a:ext cx="7772400" cy="1754969"/>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chemeClr val="accent2"/>
                </a:solidFill>
              </a:rPr>
              <a:t>C. Moral hazard is the consequence of the practice of the government supporting failing companies. The consequence is that there will be less incentive to make careful investments in the future if there is the belief that any losses will be paid for by the government. </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743A1F0-5E40-49FD-BE59-5C15784069C6}" type="slidenum">
              <a:rPr lang="en-US"/>
              <a:pPr/>
              <a:t>7</a:t>
            </a:fld>
            <a:endParaRPr lang="en-US"/>
          </a:p>
        </p:txBody>
      </p:sp>
      <p:sp>
        <p:nvSpPr>
          <p:cNvPr id="16386" name="Rectangle 2"/>
          <p:cNvSpPr>
            <a:spLocks noGrp="1" noChangeArrowheads="1"/>
          </p:cNvSpPr>
          <p:nvPr>
            <p:ph type="body" idx="1"/>
          </p:nvPr>
        </p:nvSpPr>
        <p:spPr>
          <a:xfrm>
            <a:off x="609600" y="990600"/>
            <a:ext cx="7848600" cy="2715231"/>
          </a:xfrm>
          <a:noFill/>
          <a:ln/>
        </p:spPr>
        <p:txBody>
          <a:bodyPr wrap="square">
            <a:spAutoFit/>
          </a:bodyPr>
          <a:lstStyle/>
          <a:p>
            <a:pPr>
              <a:lnSpc>
                <a:spcPct val="90000"/>
              </a:lnSpc>
              <a:buNone/>
            </a:pPr>
            <a:r>
              <a:rPr lang="en-US" sz="2400" b="1" dirty="0"/>
              <a:t>6. </a:t>
            </a:r>
            <a:r>
              <a:rPr lang="en-US" sz="2400" b="1" dirty="0" smtClean="0"/>
              <a:t>Let's say that you are driving 65 mph in a 45 mph zone. A policeman stops you and gives you a ticket for driving 20 mph over the speed limit. This is an example of </a:t>
            </a:r>
            <a:endParaRPr lang="en-US" sz="2400" b="1" dirty="0"/>
          </a:p>
          <a:p>
            <a:pPr lvl="1">
              <a:lnSpc>
                <a:spcPct val="90000"/>
              </a:lnSpc>
              <a:buFontTx/>
              <a:buNone/>
            </a:pPr>
            <a:r>
              <a:rPr lang="en-US" sz="2400" b="1" dirty="0"/>
              <a:t>a. </a:t>
            </a:r>
            <a:r>
              <a:rPr lang="en-US" sz="2400" b="1" dirty="0" smtClean="0"/>
              <a:t>the rule of law.</a:t>
            </a:r>
            <a:endParaRPr lang="en-US" sz="2400" b="1" dirty="0"/>
          </a:p>
          <a:p>
            <a:pPr lvl="1">
              <a:lnSpc>
                <a:spcPct val="90000"/>
              </a:lnSpc>
              <a:buFontTx/>
              <a:buNone/>
            </a:pPr>
            <a:r>
              <a:rPr lang="en-US" sz="2400" b="1" dirty="0"/>
              <a:t>b. </a:t>
            </a:r>
            <a:r>
              <a:rPr lang="en-US" sz="2400" b="1" dirty="0" smtClean="0"/>
              <a:t>the rule of man.</a:t>
            </a:r>
            <a:endParaRPr lang="en-US" sz="2400" b="1" dirty="0"/>
          </a:p>
          <a:p>
            <a:pPr lvl="1">
              <a:lnSpc>
                <a:spcPct val="90000"/>
              </a:lnSpc>
              <a:buFontTx/>
              <a:buNone/>
            </a:pPr>
            <a:r>
              <a:rPr lang="en-US" sz="2400" b="1" dirty="0"/>
              <a:t>c. </a:t>
            </a:r>
            <a:r>
              <a:rPr lang="en-US" sz="2400" b="1" dirty="0" smtClean="0"/>
              <a:t>suffering the consequences.</a:t>
            </a:r>
            <a:endParaRPr lang="en-US" sz="2400" b="1" dirty="0"/>
          </a:p>
          <a:p>
            <a:pPr lvl="1">
              <a:lnSpc>
                <a:spcPct val="90000"/>
              </a:lnSpc>
              <a:buFontTx/>
              <a:buNone/>
            </a:pPr>
            <a:r>
              <a:rPr lang="en-US" sz="2400" b="1" dirty="0"/>
              <a:t>d. </a:t>
            </a:r>
            <a:r>
              <a:rPr lang="en-US" sz="2400" b="1" dirty="0" smtClean="0"/>
              <a:t>paying the price of driving.</a:t>
            </a:r>
            <a:endParaRPr lang="en-US" sz="2400" b="1" dirty="0"/>
          </a:p>
        </p:txBody>
      </p:sp>
      <p:sp>
        <p:nvSpPr>
          <p:cNvPr id="16387" name="Rectangle 3"/>
          <p:cNvSpPr>
            <a:spLocks noChangeArrowheads="1"/>
          </p:cNvSpPr>
          <p:nvPr/>
        </p:nvSpPr>
        <p:spPr bwMode="auto">
          <a:xfrm>
            <a:off x="1219200" y="3733800"/>
            <a:ext cx="6172200" cy="1090171"/>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chemeClr val="accent2"/>
                </a:solidFill>
              </a:rPr>
              <a:t>A.  The rule of law. The law says that you can get a ticket for speeding, the ticket is in accordance to how the law is written.</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9B00603-9C1D-4E0B-B5B7-406F85670C24}" type="slidenum">
              <a:rPr lang="en-US"/>
              <a:pPr/>
              <a:t>8</a:t>
            </a:fld>
            <a:endParaRPr lang="en-US"/>
          </a:p>
        </p:txBody>
      </p:sp>
      <p:sp>
        <p:nvSpPr>
          <p:cNvPr id="18434" name="Rectangle 2"/>
          <p:cNvSpPr>
            <a:spLocks noGrp="1" noChangeArrowheads="1"/>
          </p:cNvSpPr>
          <p:nvPr>
            <p:ph type="body" idx="1"/>
          </p:nvPr>
        </p:nvSpPr>
        <p:spPr>
          <a:xfrm>
            <a:off x="914400" y="1066800"/>
            <a:ext cx="7162800" cy="2752165"/>
          </a:xfrm>
          <a:noFill/>
          <a:ln/>
        </p:spPr>
        <p:txBody>
          <a:bodyPr wrap="square">
            <a:spAutoFit/>
          </a:bodyPr>
          <a:lstStyle/>
          <a:p>
            <a:pPr>
              <a:lnSpc>
                <a:spcPct val="80000"/>
              </a:lnSpc>
              <a:buNone/>
            </a:pPr>
            <a:r>
              <a:rPr lang="en-US" sz="2400" b="1" dirty="0"/>
              <a:t>7. </a:t>
            </a:r>
            <a:r>
              <a:rPr lang="en-US" sz="2400" b="1" dirty="0" smtClean="0"/>
              <a:t>Let's say that you are driving 45 mph in a 45 mph zone. A policeman stops you and gives you a ticket for driving 20 mph over the speed limit in anticipation of a bribe. This is an example of </a:t>
            </a:r>
            <a:endParaRPr lang="en-US" sz="2400" b="1" dirty="0"/>
          </a:p>
          <a:p>
            <a:pPr lvl="1">
              <a:lnSpc>
                <a:spcPct val="80000"/>
              </a:lnSpc>
              <a:buFontTx/>
              <a:buNone/>
            </a:pPr>
            <a:r>
              <a:rPr lang="en-US" sz="2400" b="1" dirty="0"/>
              <a:t>a. </a:t>
            </a:r>
            <a:r>
              <a:rPr lang="en-US" sz="2400" b="1" dirty="0" smtClean="0"/>
              <a:t>the rule of law.</a:t>
            </a:r>
            <a:endParaRPr lang="en-US" sz="2400" b="1" dirty="0"/>
          </a:p>
          <a:p>
            <a:pPr lvl="1">
              <a:lnSpc>
                <a:spcPct val="80000"/>
              </a:lnSpc>
              <a:buFontTx/>
              <a:buNone/>
            </a:pPr>
            <a:r>
              <a:rPr lang="en-US" sz="2400" b="1" dirty="0"/>
              <a:t>b. </a:t>
            </a:r>
            <a:r>
              <a:rPr lang="en-US" sz="2400" b="1" dirty="0" smtClean="0"/>
              <a:t>the rule of man.</a:t>
            </a:r>
            <a:endParaRPr lang="en-US" sz="2400" b="1" dirty="0"/>
          </a:p>
          <a:p>
            <a:pPr lvl="1">
              <a:lnSpc>
                <a:spcPct val="80000"/>
              </a:lnSpc>
              <a:buFontTx/>
              <a:buNone/>
            </a:pPr>
            <a:r>
              <a:rPr lang="en-US" sz="2400" b="1" dirty="0"/>
              <a:t>c. </a:t>
            </a:r>
            <a:r>
              <a:rPr lang="en-US" sz="2400" b="1" dirty="0" smtClean="0"/>
              <a:t>negative intensions.</a:t>
            </a:r>
            <a:endParaRPr lang="en-US" sz="2400" b="1" dirty="0"/>
          </a:p>
          <a:p>
            <a:pPr lvl="1">
              <a:lnSpc>
                <a:spcPct val="80000"/>
              </a:lnSpc>
              <a:buFontTx/>
              <a:buNone/>
            </a:pPr>
            <a:r>
              <a:rPr lang="en-US" sz="2400" b="1" dirty="0"/>
              <a:t>d. </a:t>
            </a:r>
            <a:r>
              <a:rPr lang="en-US" sz="2400" b="1" dirty="0" smtClean="0"/>
              <a:t>the rich get richer and the poorer get poorer.</a:t>
            </a:r>
            <a:endParaRPr lang="en-US" sz="2400" b="1" dirty="0"/>
          </a:p>
        </p:txBody>
      </p:sp>
      <p:sp>
        <p:nvSpPr>
          <p:cNvPr id="18435" name="Rectangle 3"/>
          <p:cNvSpPr>
            <a:spLocks noChangeArrowheads="1"/>
          </p:cNvSpPr>
          <p:nvPr/>
        </p:nvSpPr>
        <p:spPr bwMode="auto">
          <a:xfrm>
            <a:off x="533400" y="3940010"/>
            <a:ext cx="7772400" cy="979372"/>
          </a:xfrm>
          <a:prstGeom prst="rect">
            <a:avLst/>
          </a:prstGeom>
          <a:noFill/>
          <a:ln w="9525">
            <a:noFill/>
            <a:miter lim="800000"/>
            <a:headEnd/>
            <a:tailEnd/>
          </a:ln>
          <a:effectLst/>
        </p:spPr>
        <p:txBody>
          <a:bodyPr wrap="square" lIns="92075" tIns="46038" rIns="92075" bIns="46038">
            <a:spAutoFit/>
          </a:bodyPr>
          <a:lstStyle/>
          <a:p>
            <a:pPr marL="342900" indent="-342900">
              <a:lnSpc>
                <a:spcPct val="80000"/>
              </a:lnSpc>
            </a:pPr>
            <a:r>
              <a:rPr lang="en-US" sz="2400" b="1" dirty="0" smtClean="0">
                <a:solidFill>
                  <a:schemeClr val="accent2"/>
                </a:solidFill>
              </a:rPr>
              <a:t>B.  The rule of man refers to a situation whereby whoever is in authority uses his authority to enrich himself. Sometimes this can be contrary to the rule of law. </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ED25832-5EC1-4F2B-83A6-D328A7AEA17E}" type="slidenum">
              <a:rPr lang="en-US"/>
              <a:pPr/>
              <a:t>9</a:t>
            </a:fld>
            <a:endParaRPr lang="en-US"/>
          </a:p>
        </p:txBody>
      </p:sp>
      <p:sp>
        <p:nvSpPr>
          <p:cNvPr id="20482" name="Rectangle 2"/>
          <p:cNvSpPr>
            <a:spLocks noGrp="1" noChangeArrowheads="1"/>
          </p:cNvSpPr>
          <p:nvPr>
            <p:ph type="body" idx="1"/>
          </p:nvPr>
        </p:nvSpPr>
        <p:spPr>
          <a:xfrm>
            <a:off x="1371600" y="1676400"/>
            <a:ext cx="6553200" cy="1090171"/>
          </a:xfrm>
          <a:noFill/>
          <a:ln/>
        </p:spPr>
        <p:txBody>
          <a:bodyPr wrap="square">
            <a:spAutoFit/>
          </a:bodyPr>
          <a:lstStyle/>
          <a:p>
            <a:pPr>
              <a:lnSpc>
                <a:spcPct val="90000"/>
              </a:lnSpc>
              <a:buNone/>
            </a:pPr>
            <a:r>
              <a:rPr lang="en-US" sz="2400" b="1" dirty="0"/>
              <a:t>8. </a:t>
            </a:r>
            <a:r>
              <a:rPr lang="en-US" sz="2400" b="1" dirty="0" smtClean="0"/>
              <a:t>In a business sense, productivity increases when the amount of output increases to a greater extent than does the amount of inputs. </a:t>
            </a:r>
            <a:endParaRPr lang="en-US" sz="2400" b="1" dirty="0"/>
          </a:p>
        </p:txBody>
      </p:sp>
      <p:sp>
        <p:nvSpPr>
          <p:cNvPr id="20483" name="Rectangle 3"/>
          <p:cNvSpPr>
            <a:spLocks noChangeArrowheads="1"/>
          </p:cNvSpPr>
          <p:nvPr/>
        </p:nvSpPr>
        <p:spPr bwMode="auto">
          <a:xfrm>
            <a:off x="609600" y="2820549"/>
            <a:ext cx="7696200" cy="1496436"/>
          </a:xfrm>
          <a:prstGeom prst="rect">
            <a:avLst/>
          </a:prstGeom>
          <a:noFill/>
          <a:ln w="9525">
            <a:noFill/>
            <a:miter lim="800000"/>
            <a:headEnd/>
            <a:tailEnd/>
          </a:ln>
          <a:effectLst/>
        </p:spPr>
        <p:txBody>
          <a:bodyPr wrap="square" lIns="92075" tIns="46038" rIns="92075" bIns="46038">
            <a:spAutoFit/>
          </a:bodyPr>
          <a:lstStyle/>
          <a:p>
            <a:pPr marL="342900" indent="-342900">
              <a:lnSpc>
                <a:spcPct val="90000"/>
              </a:lnSpc>
            </a:pPr>
            <a:r>
              <a:rPr lang="en-US" sz="2400" b="1" dirty="0" smtClean="0">
                <a:solidFill>
                  <a:schemeClr val="accent2"/>
                </a:solidFill>
              </a:rPr>
              <a:t>True</a:t>
            </a:r>
          </a:p>
          <a:p>
            <a:pPr marL="342900" indent="-342900">
              <a:lnSpc>
                <a:spcPct val="90000"/>
              </a:lnSpc>
            </a:pPr>
            <a:r>
              <a:rPr lang="en-US" sz="2400" b="1" dirty="0" smtClean="0">
                <a:solidFill>
                  <a:schemeClr val="accent2"/>
                </a:solidFill>
              </a:rPr>
              <a:t>This is one definition of an increase in productivity. Another way to look at an increase in productivity is to produce more per unit of time at a lower per unit cost.</a:t>
            </a:r>
            <a:endParaRPr 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129&quot;&gt;&lt;object type=&quot;3&quot; unique_id=&quot;10130&quot;&gt;&lt;property id=&quot;20148&quot; value=&quot;5&quot;/&gt;&lt;property id=&quot;20300&quot; value=&quot;Slide 1 - &amp;quot;Tutorial Chapter 3 Growth&amp;quot;&quot;/&gt;&lt;property id=&quot;20307&quot; value=&quot;540&quot;/&gt;&lt;/object&gt;&lt;object type=&quot;3&quot; unique_id=&quot;10131&quot;&gt;&lt;property id=&quot;20148&quot; value=&quot;5&quot;/&gt;&lt;property id=&quot;20300&quot; value=&quot;Slide 2&quot;/&gt;&lt;property id=&quot;20307&quot; value=&quot;539&quot;/&gt;&lt;/object&gt;&lt;object type=&quot;3&quot; unique_id=&quot;10132&quot;&gt;&lt;property id=&quot;20148&quot; value=&quot;5&quot;/&gt;&lt;property id=&quot;20300&quot; value=&quot;Slide 3&quot;/&gt;&lt;property id=&quot;20307&quot; value=&quot;541&quot;/&gt;&lt;/object&gt;&lt;object type=&quot;3&quot; unique_id=&quot;10133&quot;&gt;&lt;property id=&quot;20148&quot; value=&quot;5&quot;/&gt;&lt;property id=&quot;20300&quot; value=&quot;Slide 4&quot;/&gt;&lt;property id=&quot;20307&quot; value=&quot;542&quot;/&gt;&lt;/object&gt;&lt;object type=&quot;3&quot; unique_id=&quot;10134&quot;&gt;&lt;property id=&quot;20148&quot; value=&quot;5&quot;/&gt;&lt;property id=&quot;20300&quot; value=&quot;Slide 5&quot;/&gt;&lt;property id=&quot;20307&quot; value=&quot;543&quot;/&gt;&lt;/object&gt;&lt;object type=&quot;3&quot; unique_id=&quot;10135&quot;&gt;&lt;property id=&quot;20148&quot; value=&quot;5&quot;/&gt;&lt;property id=&quot;20300&quot; value=&quot;Slide 6&quot;/&gt;&lt;property id=&quot;20307&quot; value=&quot;544&quot;/&gt;&lt;/object&gt;&lt;object type=&quot;3&quot; unique_id=&quot;10136&quot;&gt;&lt;property id=&quot;20148&quot; value=&quot;5&quot;/&gt;&lt;property id=&quot;20300&quot; value=&quot;Slide 7&quot;/&gt;&lt;property id=&quot;20307&quot; value=&quot;545&quot;/&gt;&lt;/object&gt;&lt;object type=&quot;3&quot; unique_id=&quot;10137&quot;&gt;&lt;property id=&quot;20148&quot; value=&quot;5&quot;/&gt;&lt;property id=&quot;20300&quot; value=&quot;Slide 8&quot;/&gt;&lt;property id=&quot;20307&quot; value=&quot;546&quot;/&gt;&lt;/object&gt;&lt;object type=&quot;3&quot; unique_id=&quot;10138&quot;&gt;&lt;property id=&quot;20148&quot; value=&quot;5&quot;/&gt;&lt;property id=&quot;20300&quot; value=&quot;Slide 9&quot;/&gt;&lt;property id=&quot;20307&quot; value=&quot;547&quot;/&gt;&lt;/object&gt;&lt;object type=&quot;3&quot; unique_id=&quot;10139&quot;&gt;&lt;property id=&quot;20148&quot; value=&quot;5&quot;/&gt;&lt;property id=&quot;20300&quot; value=&quot;Slide 10&quot;/&gt;&lt;property id=&quot;20307&quot; value=&quot;548&quot;/&gt;&lt;/object&gt;&lt;object type=&quot;3&quot; unique_id=&quot;10140&quot;&gt;&lt;property id=&quot;20148&quot; value=&quot;5&quot;/&gt;&lt;property id=&quot;20300&quot; value=&quot;Slide 11&quot;/&gt;&lt;property id=&quot;20307&quot; value=&quot;549&quot;/&gt;&lt;/object&gt;&lt;object type=&quot;3&quot; unique_id=&quot;10141&quot;&gt;&lt;property id=&quot;20148&quot; value=&quot;5&quot;/&gt;&lt;property id=&quot;20300&quot; value=&quot;Slide 12&quot;/&gt;&lt;property id=&quot;20307&quot; value=&quot;550&quot;/&gt;&lt;/object&gt;&lt;object type=&quot;3&quot; unique_id=&quot;10142&quot;&gt;&lt;property id=&quot;20148&quot; value=&quot;5&quot;/&gt;&lt;property id=&quot;20300&quot; value=&quot;Slide 13&quot;/&gt;&lt;property id=&quot;20307&quot; value=&quot;551&quot;/&gt;&lt;/object&gt;&lt;object type=&quot;3&quot; unique_id=&quot;10143&quot;&gt;&lt;property id=&quot;20148&quot; value=&quot;5&quot;/&gt;&lt;property id=&quot;20300&quot; value=&quot;Slide 14&quot;/&gt;&lt;property id=&quot;20307&quot; value=&quot;552&quot;/&gt;&lt;/object&gt;&lt;object type=&quot;3&quot; unique_id=&quot;10144&quot;&gt;&lt;property id=&quot;20148&quot; value=&quot;5&quot;/&gt;&lt;property id=&quot;20300&quot; value=&quot;Slide 15&quot;/&gt;&lt;property id=&quot;20307&quot; value=&quot;553&quot;/&gt;&lt;/object&gt;&lt;object type=&quot;3&quot; unique_id=&quot;10145&quot;&gt;&lt;property id=&quot;20148&quot; value=&quot;5&quot;/&gt;&lt;property id=&quot;20300&quot; value=&quot;Slide 16&quot;/&gt;&lt;property id=&quot;20307&quot; value=&quot;554&quot;/&gt;&lt;/object&gt;&lt;object type=&quot;3&quot; unique_id=&quot;10146&quot;&gt;&lt;property id=&quot;20148&quot; value=&quot;5&quot;/&gt;&lt;property id=&quot;20300&quot; value=&quot;Slide 17&quot;/&gt;&lt;property id=&quot;20307&quot; value=&quot;555&quot;/&gt;&lt;/object&gt;&lt;object type=&quot;3&quot; unique_id=&quot;10147&quot;&gt;&lt;property id=&quot;20148&quot; value=&quot;5&quot;/&gt;&lt;property id=&quot;20300&quot; value=&quot;Slide 18&quot;/&gt;&lt;property id=&quot;20307&quot; value=&quot;556&quot;/&gt;&lt;/object&gt;&lt;object type=&quot;3&quot; unique_id=&quot;10148&quot;&gt;&lt;property id=&quot;20148&quot; value=&quot;5&quot;/&gt;&lt;property id=&quot;20300&quot; value=&quot;Slide 19&quot;/&gt;&lt;property id=&quot;20307&quot; value=&quot;557&quot;/&gt;&lt;/object&gt;&lt;object type=&quot;3&quot; unique_id=&quot;10149&quot;&gt;&lt;property id=&quot;20148&quot; value=&quot;5&quot;/&gt;&lt;property id=&quot;20300&quot; value=&quot;Slide 20&quot;/&gt;&lt;property id=&quot;20307&quot; value=&quot;558&quot;/&gt;&lt;/object&gt;&lt;object type=&quot;3&quot; unique_id=&quot;10150&quot;&gt;&lt;property id=&quot;20148&quot; value=&quot;5&quot;/&gt;&lt;property id=&quot;20300&quot; value=&quot;Slide 21&quot;/&gt;&lt;property id=&quot;20307&quot; value=&quot;559&quot;/&gt;&lt;/object&gt;&lt;object type=&quot;3&quot; unique_id=&quot;10151&quot;&gt;&lt;property id=&quot;20148&quot; value=&quot;5&quot;/&gt;&lt;property id=&quot;20300&quot; value=&quot;Slide 22&quot;/&gt;&lt;property id=&quot;20307&quot; value=&quot;560&quot;/&gt;&lt;/object&gt;&lt;object type=&quot;3&quot; unique_id=&quot;10152&quot;&gt;&lt;property id=&quot;20148&quot; value=&quot;5&quot;/&gt;&lt;property id=&quot;20300&quot; value=&quot;Slide 23&quot;/&gt;&lt;property id=&quot;20307&quot; value=&quot;561&quot;/&gt;&lt;/object&gt;&lt;object type=&quot;3&quot; unique_id=&quot;10153&quot;&gt;&lt;property id=&quot;20148&quot; value=&quot;5&quot;/&gt;&lt;property id=&quot;20300&quot; value=&quot;Slide 24&quot;/&gt;&lt;property id=&quot;20307&quot; value=&quot;562&quot;/&gt;&lt;/object&gt;&lt;object type=&quot;3&quot; unique_id=&quot;10154&quot;&gt;&lt;property id=&quot;20148&quot; value=&quot;5&quot;/&gt;&lt;property id=&quot;20300&quot; value=&quot;Slide 25&quot;/&gt;&lt;property id=&quot;20307&quot; value=&quot;563&quot;/&gt;&lt;/object&gt;&lt;object type=&quot;3&quot; unique_id=&quot;10155&quot;&gt;&lt;property id=&quot;20148&quot; value=&quot;5&quot;/&gt;&lt;property id=&quot;20300&quot; value=&quot;Slide 26&quot;/&gt;&lt;property id=&quot;20307&quot; value=&quot;564&quot;/&gt;&lt;/object&gt;&lt;object type=&quot;3&quot; unique_id=&quot;10156&quot;&gt;&lt;property id=&quot;20148&quot; value=&quot;5&quot;/&gt;&lt;property id=&quot;20300&quot; value=&quot;Slide 27 - &amp;quot;END&amp;quot;&quot;/&gt;&lt;property id=&quot;20307&quot; value=&quot;352&quot;/&gt;&lt;/object&gt;&lt;/object&gt;&lt;object type=&quot;8&quot; unique_id=&quot;10185&quot;&gt;&lt;/object&gt;&lt;/object&gt;&lt;/database&gt;"/>
  <p:tag name="MMPROD_NEXTUNIQUEID" val="10009"/>
  <p:tag name="SECTOMILLISECCONVERTED" val="1"/>
</p:tagLst>
</file>

<file path=ppt/theme/theme1.xml><?xml version="1.0" encoding="utf-8"?>
<a:theme xmlns:a="http://schemas.openxmlformats.org/drawingml/2006/main" name="Blank Presentation">
  <a:themeElements>
    <a:clrScheme name="">
      <a:dk1>
        <a:srgbClr val="003300"/>
      </a:dk1>
      <a:lt1>
        <a:srgbClr val="FFFFCC"/>
      </a:lt1>
      <a:dk2>
        <a:srgbClr val="087618"/>
      </a:dk2>
      <a:lt2>
        <a:srgbClr val="008080"/>
      </a:lt2>
      <a:accent1>
        <a:srgbClr val="00CC99"/>
      </a:accent1>
      <a:accent2>
        <a:srgbClr val="3333CC"/>
      </a:accent2>
      <a:accent3>
        <a:srgbClr val="FFFFE2"/>
      </a:accent3>
      <a:accent4>
        <a:srgbClr val="002A00"/>
      </a:accent4>
      <a:accent5>
        <a:srgbClr val="AAE2CA"/>
      </a:accent5>
      <a:accent6>
        <a:srgbClr val="2D2DB9"/>
      </a:accent6>
      <a:hlink>
        <a:srgbClr val="000000"/>
      </a:hlink>
      <a:folHlink>
        <a:srgbClr val="FF3300"/>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89000"/>
          </a:lnSpc>
          <a:spcBef>
            <a:spcPct val="20000"/>
          </a:spcBef>
          <a:spcAft>
            <a:spcPct val="0"/>
          </a:spcAft>
          <a:buClrTx/>
          <a:buSzTx/>
          <a:buFontTx/>
          <a:buNone/>
          <a:tabLst/>
          <a:defRPr kumimoji="0" lang="en-US" sz="5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89000"/>
          </a:lnSpc>
          <a:spcBef>
            <a:spcPct val="20000"/>
          </a:spcBef>
          <a:spcAft>
            <a:spcPct val="0"/>
          </a:spcAft>
          <a:buClrTx/>
          <a:buSzTx/>
          <a:buFontTx/>
          <a:buNone/>
          <a:tabLst/>
          <a:defRPr kumimoji="0" lang="en-US" sz="5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3343</TotalTime>
  <Words>1890</Words>
  <Application>Microsoft Office PowerPoint</Application>
  <PresentationFormat>On-screen Show (4:3)</PresentationFormat>
  <Paragraphs>158</Paragraphs>
  <Slides>27</Slides>
  <Notes>27</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0" baseType="lpstr">
      <vt:lpstr>Times New Roman</vt:lpstr>
      <vt:lpstr>Blank Presentation</vt:lpstr>
      <vt:lpstr>Clip</vt:lpstr>
      <vt:lpstr>Tutorial Chapter 3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vector>
  </TitlesOfParts>
  <Company>South - Western College Publishing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Choice Tutorial Chapter 4 The Economic Actors</dc:title>
  <dc:creator>McEachern</dc:creator>
  <cp:lastModifiedBy>Ken Long</cp:lastModifiedBy>
  <cp:revision>167</cp:revision>
  <dcterms:created xsi:type="dcterms:W3CDTF">1998-06-12T17:51:04Z</dcterms:created>
  <dcterms:modified xsi:type="dcterms:W3CDTF">2014-09-02T18:29:26Z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3</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nrlongk@nr.cc.va.us</vt:lpwstr>
  </property>
  <property fmtid="{D5CDD505-2E9C-101B-9397-08002B2CF9AE}" pid="8" name="HomePage">
    <vt:lpwstr>http://www.nr.cc.va.us/eco120</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Q:\WebCours\ECON\eco201</vt:lpwstr>
  </property>
</Properties>
</file>