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723" r:id="rId2"/>
    <p:sldId id="733" r:id="rId3"/>
    <p:sldId id="649" r:id="rId4"/>
    <p:sldId id="731" r:id="rId5"/>
    <p:sldId id="735" r:id="rId6"/>
    <p:sldId id="734" r:id="rId7"/>
    <p:sldId id="730" r:id="rId8"/>
    <p:sldId id="650" r:id="rId9"/>
    <p:sldId id="651" r:id="rId10"/>
    <p:sldId id="714" r:id="rId11"/>
    <p:sldId id="717" r:id="rId12"/>
    <p:sldId id="715" r:id="rId13"/>
    <p:sldId id="716" r:id="rId14"/>
    <p:sldId id="732" r:id="rId15"/>
    <p:sldId id="736" r:id="rId16"/>
    <p:sldId id="713" r:id="rId17"/>
    <p:sldId id="726" r:id="rId18"/>
    <p:sldId id="727" r:id="rId19"/>
    <p:sldId id="728" r:id="rId20"/>
    <p:sldId id="652" r:id="rId21"/>
    <p:sldId id="653" r:id="rId22"/>
    <p:sldId id="680" r:id="rId23"/>
    <p:sldId id="682" r:id="rId24"/>
    <p:sldId id="729" r:id="rId25"/>
    <p:sldId id="738" r:id="rId26"/>
    <p:sldId id="737" r:id="rId27"/>
    <p:sldId id="739" r:id="rId28"/>
    <p:sldId id="654" r:id="rId29"/>
    <p:sldId id="655" r:id="rId30"/>
    <p:sldId id="740" r:id="rId31"/>
    <p:sldId id="656" r:id="rId32"/>
    <p:sldId id="741" r:id="rId33"/>
    <p:sldId id="657" r:id="rId34"/>
    <p:sldId id="658" r:id="rId35"/>
    <p:sldId id="659" r:id="rId36"/>
    <p:sldId id="660" r:id="rId37"/>
    <p:sldId id="661" r:id="rId38"/>
    <p:sldId id="662" r:id="rId39"/>
    <p:sldId id="663" r:id="rId40"/>
    <p:sldId id="681" r:id="rId41"/>
    <p:sldId id="352" r:id="rId42"/>
  </p:sldIdLst>
  <p:sldSz cx="9144000" cy="6858000" type="screen4x3"/>
  <p:notesSz cx="6858000" cy="9144000"/>
  <p:custDataLst>
    <p:tags r:id="rId4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5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5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5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5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99CC"/>
    <a:srgbClr val="660066"/>
    <a:srgbClr val="003399"/>
    <a:srgbClr val="FFFF99"/>
    <a:srgbClr val="000099"/>
    <a:srgbClr val="0033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2534" y="9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69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7CDFECC-91B9-4B7C-97AF-D4C781F88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135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7F6BF3C-2E18-4B51-AA5A-2167DE3687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121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125118-C972-4A3E-BCCC-717238BAE10C}" type="slidenum">
              <a:rPr lang="en-US"/>
              <a:pPr/>
              <a:t>1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75739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6288A7-61E5-4FD6-821E-EA8BE887E68E}" type="slidenum">
              <a:rPr lang="en-US"/>
              <a:pPr/>
              <a:t>10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710220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6F827E-CE59-4816-8C7F-91CA9AC72AE1}" type="slidenum">
              <a:rPr lang="en-US"/>
              <a:pPr/>
              <a:t>11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917263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32658F-52E0-4EDB-9EF0-762AFEDE2816}" type="slidenum">
              <a:rPr lang="en-US"/>
              <a:pPr/>
              <a:t>12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2975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BEBDA4-7220-4CB2-BD3A-9B0AD4DE9755}" type="slidenum">
              <a:rPr lang="en-US"/>
              <a:pPr/>
              <a:t>13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247309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9A9F12-CD98-4DDB-907A-9E184E2A099E}" type="slidenum">
              <a:rPr lang="en-US" smtClean="0">
                <a:solidFill>
                  <a:srgbClr val="000000"/>
                </a:solidFill>
              </a:rPr>
              <a:pPr/>
              <a:t>14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25802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9A9F12-CD98-4DDB-907A-9E184E2A099E}" type="slidenum">
              <a:rPr lang="en-US" smtClean="0">
                <a:solidFill>
                  <a:srgbClr val="000000"/>
                </a:solidFill>
              </a:rPr>
              <a:pPr/>
              <a:t>15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715498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9A9F12-CD98-4DDB-907A-9E184E2A099E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124042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9A9F12-CD98-4DDB-907A-9E184E2A099E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041871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9A9F12-CD98-4DDB-907A-9E184E2A099E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416378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9A9F12-CD98-4DDB-907A-9E184E2A099E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238497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8A97EA-5A4E-4182-B300-455F2EAD5D70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129503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CA496C-67BE-4025-9D94-B8FF7672A60F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903805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B0FD74-5758-4C60-9107-1BBBD71435C9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93736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691847-8699-4CBF-85E9-EBC82ED4487B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820009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2144C5-BCBD-4BCA-B741-D0DB377B72AE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262742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2144C5-BCBD-4BCA-B741-D0DB377B72AE}" type="slidenum">
              <a:rPr lang="en-US" smtClean="0">
                <a:solidFill>
                  <a:srgbClr val="000000"/>
                </a:solidFill>
              </a:rPr>
              <a:pPr/>
              <a:t>24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435266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3B036B-A4B8-4E70-9DD4-C73A77384EAC}" type="slidenum">
              <a:rPr lang="en-US" smtClean="0">
                <a:solidFill>
                  <a:srgbClr val="000000"/>
                </a:solidFill>
              </a:rPr>
              <a:pPr/>
              <a:t>25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987800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3B036B-A4B8-4E70-9DD4-C73A77384EAC}" type="slidenum">
              <a:rPr lang="en-US" smtClean="0">
                <a:solidFill>
                  <a:srgbClr val="000000"/>
                </a:solidFill>
              </a:rPr>
              <a:pPr/>
              <a:t>26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0301081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3B036B-A4B8-4E70-9DD4-C73A77384EAC}" type="slidenum">
              <a:rPr lang="en-US" smtClean="0">
                <a:solidFill>
                  <a:srgbClr val="000000"/>
                </a:solidFill>
              </a:rPr>
              <a:pPr/>
              <a:t>27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9911798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7F3832-3B4F-4BE6-9078-4B803F36FDF7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4116440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3B036B-A4B8-4E70-9DD4-C73A77384EAC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19301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8A97EA-5A4E-4182-B300-455F2EAD5D70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327286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3B036B-A4B8-4E70-9DD4-C73A77384EAC}" type="slidenum">
              <a:rPr lang="en-US" smtClean="0">
                <a:solidFill>
                  <a:srgbClr val="000000"/>
                </a:solidFill>
              </a:rPr>
              <a:pPr/>
              <a:t>30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9607413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2F11DF-0107-4405-9401-E828F303D49E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6782545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2F11DF-0107-4405-9401-E828F303D49E}" type="slidenum">
              <a:rPr lang="en-US" smtClean="0">
                <a:solidFill>
                  <a:srgbClr val="000000"/>
                </a:solidFill>
              </a:rPr>
              <a:pPr/>
              <a:t>32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5397493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DA8E24-E68B-419C-AA7B-695CEC78158C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890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90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2113144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803B0A-BA22-4B01-9970-346B03C051E2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8366250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8436F0-A930-4513-9348-767F64A6BE2C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2966640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FDDE8B-3A8F-4EF9-88CC-8D4C922AD98C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3440889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95AD42-A4A5-4AB5-8B9D-1664A5F65A04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0637167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7AF712-18D1-41CB-A21D-ED89AFF32829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4217243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66AE9F-FB89-47CA-9637-A02EDF8BD86C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08805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8A97EA-5A4E-4182-B300-455F2EAD5D70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3478825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856C86-6405-40DC-A092-484328AA73E4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1003611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6614FE-A4CD-43CF-BE44-387A2F612C64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38216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8A97EA-5A4E-4182-B300-455F2EAD5D70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80962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8A97EA-5A4E-4182-B300-455F2EAD5D7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200514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8A97EA-5A4E-4182-B300-455F2EAD5D70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607749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2FEE1A-09DA-4798-B993-7CDA08DC4007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073542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9A9F12-CD98-4DDB-907A-9E184E2A099E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3677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 b="0"/>
              <a:t>99 South-Western College Publishing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CB6DD-448C-469C-9107-BD1F0BCE1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 b="0"/>
              <a:t>99 South-Western College Publishing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2E19E-7A63-4AC6-B351-6E45D64822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 b="0"/>
              <a:t>99 South-Western College Publishing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A22BB-48D0-46D5-A88F-3771F15A92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 b="0"/>
              <a:t>99 South-Western College Publishing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93882-8A84-4218-90B3-002A58EAC8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 b="0"/>
              <a:t>99 South-Western College Publishing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F807-BB3C-42DE-9153-23D2B2517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 b="0"/>
              <a:t>99 South-Western College Publishing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66F5E-7C17-4912-B5C4-3BC30462D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 b="0"/>
              <a:t>99 South-Western College Publishing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AC6D5-F681-49FE-BFDF-70B194AD8C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 b="0"/>
              <a:t>99 South-Western College Publishing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EDB40-B161-4358-BA05-C6BC0AC4BA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 b="0"/>
              <a:t>99 South-Western College Publishing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72E1D-EB36-4722-A3AC-F4442A874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 b="0"/>
              <a:t>99 South-Western College Publishing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D902F-FA90-4E46-B706-437B880670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 b="0"/>
              <a:t>99 South-Western College Publishing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0BB67-0748-45EB-B4E7-0E5D1F4AB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chemeClr val="bg1">
                <a:gamma/>
                <a:shade val="100000"/>
                <a:invGamma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0175" y="6270625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lnSpc>
                <a:spcPct val="100000"/>
              </a:lnSpc>
              <a:spcBef>
                <a:spcPct val="0"/>
              </a:spcBef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/>
              <a:t>99 South-Western College Publishing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BE169712-A6F8-4025-9273-F5B3A3CA5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hlink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497494"/>
            <a:ext cx="7772400" cy="2811668"/>
          </a:xfrm>
          <a:solidFill>
            <a:srgbClr val="FFFF99">
              <a:alpha val="50195"/>
            </a:srgbClr>
          </a:solidFill>
        </p:spPr>
        <p:txBody>
          <a:bodyPr wrap="square" lIns="457200" tIns="503238" rIns="457200" bIns="503238">
            <a:spAutoFit/>
          </a:bodyPr>
          <a:lstStyle/>
          <a:p>
            <a:pPr>
              <a:lnSpc>
                <a:spcPts val="7000"/>
              </a:lnSpc>
            </a:pPr>
            <a:r>
              <a:rPr lang="en-US" sz="8000" dirty="0" smtClean="0"/>
              <a:t>Introduction</a:t>
            </a:r>
            <a:br>
              <a:rPr lang="en-US" sz="8000" dirty="0" smtClean="0"/>
            </a:br>
            <a:r>
              <a:rPr lang="en-US" sz="7000" dirty="0" smtClean="0"/>
              <a:t>The Principles</a:t>
            </a:r>
            <a:endParaRPr lang="en-US" sz="7000" b="0" dirty="0" smtClean="0">
              <a:solidFill>
                <a:schemeClr val="tx1"/>
              </a:solidFill>
            </a:endParaRP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457200" y="3505200"/>
            <a:ext cx="8153400" cy="208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4800" dirty="0"/>
              <a:t>These slides supplement the textbook, but should not replace reading the textbook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3C7CCE6-3CFD-4AD2-9FD5-20EF371A8762}" type="slidenum">
              <a:rPr lang="en-US"/>
              <a:pPr/>
              <a:t>10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066800"/>
            <a:ext cx="7616825" cy="1555750"/>
          </a:xfrm>
          <a:noFill/>
        </p:spPr>
        <p:txBody>
          <a:bodyPr>
            <a:spAutoFit/>
          </a:bodyPr>
          <a:lstStyle/>
          <a:p>
            <a:r>
              <a:rPr lang="en-US" sz="6000" smtClean="0"/>
              <a:t>How is opportunity cost estimated?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2789238"/>
            <a:ext cx="7348538" cy="2720975"/>
          </a:xfrm>
          <a:noFill/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5400" smtClean="0"/>
              <a:t>Opportunity cost is </a:t>
            </a:r>
            <a:r>
              <a:rPr lang="en-US" sz="5400" i="1" smtClean="0"/>
              <a:t>subjectively</a:t>
            </a:r>
            <a:r>
              <a:rPr lang="en-US" sz="5400" smtClean="0"/>
              <a:t> estimated by the individual decision maker</a:t>
            </a:r>
          </a:p>
        </p:txBody>
      </p:sp>
      <p:pic>
        <p:nvPicPr>
          <p:cNvPr id="5125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69113" y="4322763"/>
            <a:ext cx="1211262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8E4E639-4EA4-48B4-B2E8-AD3B27F95C72}" type="slidenum">
              <a:rPr lang="en-US"/>
              <a:pPr/>
              <a:t>11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722313" y="557213"/>
            <a:ext cx="7926387" cy="2536825"/>
          </a:xfrm>
          <a:noFill/>
        </p:spPr>
        <p:txBody>
          <a:bodyPr/>
          <a:lstStyle/>
          <a:p>
            <a:r>
              <a:rPr lang="en-US" sz="6000" smtClean="0"/>
              <a:t>What is the opportunity cost of cleaning your room?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2463" y="3113088"/>
            <a:ext cx="8093075" cy="1497012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en-US" sz="5400" smtClean="0"/>
              <a:t>It’s greater on sunny days than on rainy days</a:t>
            </a:r>
          </a:p>
        </p:txBody>
      </p:sp>
      <p:pic>
        <p:nvPicPr>
          <p:cNvPr id="8197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55863" y="4602163"/>
            <a:ext cx="1817687" cy="124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11738" y="4573588"/>
            <a:ext cx="1301750" cy="89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52BAFBF-6055-46F0-AC22-8E4895A45EFC}" type="slidenum">
              <a:rPr lang="en-US"/>
              <a:pPr/>
              <a:t>12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30213" y="496888"/>
            <a:ext cx="8437562" cy="3017837"/>
          </a:xfrm>
          <a:noFill/>
        </p:spPr>
        <p:txBody>
          <a:bodyPr/>
          <a:lstStyle/>
          <a:p>
            <a:r>
              <a:rPr lang="en-US" sz="5400" smtClean="0"/>
              <a:t>What is the opportunity cost of a city to use local taxes to pay for a park?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03363" y="3281363"/>
            <a:ext cx="6318250" cy="2560637"/>
          </a:xfrm>
          <a:noFill/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5400" smtClean="0"/>
              <a:t>The best alternative foregone by not building the park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ACA2A74-5CF5-472B-A190-2309C4CF2018}" type="slidenum">
              <a:rPr lang="en-US"/>
              <a:pPr/>
              <a:t>13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77426" y="381000"/>
            <a:ext cx="8534400" cy="27432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6000" dirty="0" smtClean="0"/>
              <a:t>What is your opportunity cost of attending college?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3075" y="2943225"/>
            <a:ext cx="8305800" cy="3152775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en-US" sz="4800" dirty="0" smtClean="0"/>
              <a:t>If you make $300 a week, but you </a:t>
            </a:r>
            <a:r>
              <a:rPr lang="en-US" sz="4800" i="1" dirty="0" smtClean="0"/>
              <a:t>expect</a:t>
            </a:r>
            <a:r>
              <a:rPr lang="en-US" sz="4800" dirty="0" smtClean="0"/>
              <a:t> you could make $500 without school - your opportunity cost is $200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97A5F71-C695-4B74-8147-958391AF649A}" type="slidenum">
              <a:rPr lang="en-US" smtClean="0">
                <a:solidFill>
                  <a:srgbClr val="003300"/>
                </a:solidFill>
              </a:rPr>
              <a:pPr/>
              <a:t>14</a:t>
            </a:fld>
            <a:endParaRPr lang="en-US" smtClean="0">
              <a:solidFill>
                <a:srgbClr val="003300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75815"/>
            <a:ext cx="7543800" cy="2308966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Should you paint the room yourself or hire someone?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416962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If you paint the room yourself, what is your opportunity cost? How much will you pay someone to paint?</a:t>
            </a:r>
          </a:p>
        </p:txBody>
      </p:sp>
    </p:spTree>
    <p:extLst>
      <p:ext uri="{BB962C8B-B14F-4D97-AF65-F5344CB8AC3E}">
        <p14:creationId xmlns:p14="http://schemas.microsoft.com/office/powerpoint/2010/main" val="4022850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97A5F71-C695-4B74-8147-958391AF649A}" type="slidenum">
              <a:rPr lang="en-US" smtClean="0">
                <a:solidFill>
                  <a:srgbClr val="003300"/>
                </a:solidFill>
              </a:rPr>
              <a:pPr/>
              <a:t>15</a:t>
            </a:fld>
            <a:endParaRPr lang="en-US" smtClean="0">
              <a:solidFill>
                <a:srgbClr val="003300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543800" cy="2308966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is the opportunity cost of low interest rates?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3276600"/>
            <a:ext cx="7848600" cy="2087367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Retired people and others make less money on their savings.</a:t>
            </a:r>
          </a:p>
        </p:txBody>
      </p:sp>
    </p:spTree>
    <p:extLst>
      <p:ext uri="{BB962C8B-B14F-4D97-AF65-F5344CB8AC3E}">
        <p14:creationId xmlns:p14="http://schemas.microsoft.com/office/powerpoint/2010/main" val="19871187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97A5F71-C695-4B74-8147-958391AF649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543800" cy="1570303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does the term “margin” mean?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14600"/>
            <a:ext cx="8259762" cy="3416962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Margin means the last unit or the last increment. For example, MR is the revenue received on the last unit of output.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97A5F71-C695-4B74-8147-958391AF649A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543800" cy="1570303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is</a:t>
            </a:r>
            <a:br>
              <a:rPr lang="en-US" sz="6000" dirty="0" smtClean="0"/>
            </a:br>
            <a:r>
              <a:rPr lang="en-US" sz="6000" dirty="0" smtClean="0"/>
              <a:t>marginal analysis?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259762" cy="4746557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Economists use marginal analysis to predict cause and effect. For example, how many sodas will a person buy when standing in front of a soda pop machine?</a:t>
            </a:r>
          </a:p>
        </p:txBody>
      </p:sp>
    </p:spTree>
    <p:extLst>
      <p:ext uri="{BB962C8B-B14F-4D97-AF65-F5344CB8AC3E}">
        <p14:creationId xmlns:p14="http://schemas.microsoft.com/office/powerpoint/2010/main" val="672112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97A5F71-C695-4B74-8147-958391AF649A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001000" cy="1570303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is an example of marginal analysis?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667000"/>
            <a:ext cx="8259762" cy="2752165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You will decide to do something if your marginal benefit exceeds your marginal cost</a:t>
            </a:r>
          </a:p>
        </p:txBody>
      </p:sp>
    </p:spTree>
    <p:extLst>
      <p:ext uri="{BB962C8B-B14F-4D97-AF65-F5344CB8AC3E}">
        <p14:creationId xmlns:p14="http://schemas.microsoft.com/office/powerpoint/2010/main" val="25257090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97A5F71-C695-4B74-8147-958391AF649A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305800" cy="1570303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How many soda pops will a person buy?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259762" cy="4081759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A consumer will purchase additional sodas as long as his marginal benefit (on the last unit) is greater than his marginal cost (on the last unit). </a:t>
            </a:r>
          </a:p>
        </p:txBody>
      </p:sp>
    </p:spTree>
    <p:extLst>
      <p:ext uri="{BB962C8B-B14F-4D97-AF65-F5344CB8AC3E}">
        <p14:creationId xmlns:p14="http://schemas.microsoft.com/office/powerpoint/2010/main" val="2710916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048019F-9E09-4CA5-A2D5-319D7FBDC777}" type="slidenum">
              <a:rPr lang="en-US" smtClean="0">
                <a:solidFill>
                  <a:srgbClr val="003300"/>
                </a:solidFill>
              </a:rPr>
              <a:pPr/>
              <a:t>2</a:t>
            </a:fld>
            <a:endParaRPr lang="en-US" smtClean="0">
              <a:solidFill>
                <a:srgbClr val="003300"/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05634"/>
            <a:ext cx="7696200" cy="2308966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is</a:t>
            </a:r>
            <a:br>
              <a:rPr lang="en-US" sz="6000" dirty="0" smtClean="0"/>
            </a:br>
            <a:r>
              <a:rPr lang="en-US" sz="6000" dirty="0" smtClean="0"/>
              <a:t>the main thesis of this book?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235" y="2514600"/>
            <a:ext cx="8192530" cy="4081759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To </a:t>
            </a:r>
            <a:r>
              <a:rPr lang="en-US" sz="5400" dirty="0" smtClean="0"/>
              <a:t>have a basic knowledge of macroeconomic principles and to gain an understanding of the world economy</a:t>
            </a:r>
            <a:endParaRPr lang="en-US" sz="5400" dirty="0" smtClean="0"/>
          </a:p>
        </p:txBody>
      </p:sp>
    </p:spTree>
    <p:extLst>
      <p:ext uri="{BB962C8B-B14F-4D97-AF65-F5344CB8AC3E}">
        <p14:creationId xmlns:p14="http://schemas.microsoft.com/office/powerpoint/2010/main" val="42737702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D3FF7A5-DB9B-4000-859E-D1F9F6BA78B8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600200"/>
            <a:ext cx="6887776" cy="752899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</a:pPr>
            <a:r>
              <a:rPr lang="en-US" sz="6000" dirty="0" smtClean="0"/>
              <a:t>What is leverage?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53776" y="2971800"/>
            <a:ext cx="6400800" cy="2087367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Leverage is a way of multiplying a gain or a loss.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13DCF29-BD0A-4B28-9797-CC354618A6A2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10600" cy="1570303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are examples of leverage?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62746"/>
            <a:ext cx="8458200" cy="4580357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5400" dirty="0" smtClean="0"/>
              <a:t>Buying stock on the margin</a:t>
            </a:r>
          </a:p>
          <a:p>
            <a:pPr>
              <a:lnSpc>
                <a:spcPct val="80000"/>
              </a:lnSpc>
            </a:pPr>
            <a:r>
              <a:rPr lang="en-US" sz="5400" dirty="0" smtClean="0"/>
              <a:t>Borrowing money to grow a business</a:t>
            </a:r>
          </a:p>
          <a:p>
            <a:pPr>
              <a:lnSpc>
                <a:spcPct val="80000"/>
              </a:lnSpc>
            </a:pPr>
            <a:r>
              <a:rPr lang="en-US" sz="5400" dirty="0" smtClean="0"/>
              <a:t>Hiring employees</a:t>
            </a:r>
          </a:p>
          <a:p>
            <a:pPr>
              <a:lnSpc>
                <a:spcPct val="80000"/>
              </a:lnSpc>
            </a:pPr>
            <a:r>
              <a:rPr lang="en-US" sz="5400" dirty="0" smtClean="0"/>
              <a:t>Recording this lecture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21D8D32-CB14-4473-A1BC-A3B42BDC92D1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5" y="838200"/>
            <a:ext cx="8381999" cy="1570303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is Price Elasticity of Demand?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398" y="3048000"/>
            <a:ext cx="7343775" cy="2087367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A measure of demand responsiveness to a change in price. 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89024C4-1CF2-4D24-B7AC-A109A93EED06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609600"/>
            <a:ext cx="8382000" cy="2308966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When does something face an elastic demand curve?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048000"/>
            <a:ext cx="7848600" cy="2752165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When a business owner raises the price of his product and total revenue decreases.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89024C4-1CF2-4D24-B7AC-A109A93EED06}" type="slidenum">
              <a:rPr lang="en-US" smtClean="0">
                <a:solidFill>
                  <a:srgbClr val="003300"/>
                </a:solidFill>
              </a:rPr>
              <a:pPr/>
              <a:t>24</a:t>
            </a:fld>
            <a:endParaRPr lang="en-US" smtClean="0">
              <a:solidFill>
                <a:srgbClr val="003300"/>
              </a:solidFill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609600"/>
            <a:ext cx="8382000" cy="2308966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When does something face an inelastic demand curve?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048000"/>
            <a:ext cx="7848600" cy="2752165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When a business owner raises the price of his product and total revenue increases. </a:t>
            </a:r>
          </a:p>
        </p:txBody>
      </p:sp>
    </p:spTree>
    <p:extLst>
      <p:ext uri="{BB962C8B-B14F-4D97-AF65-F5344CB8AC3E}">
        <p14:creationId xmlns:p14="http://schemas.microsoft.com/office/powerpoint/2010/main" val="20292218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4ECB615-0313-43C9-8D6B-074B3AE94AA7}" type="slidenum">
              <a:rPr lang="en-US" smtClean="0">
                <a:solidFill>
                  <a:srgbClr val="003300"/>
                </a:solidFill>
              </a:rPr>
              <a:pPr/>
              <a:t>25</a:t>
            </a:fld>
            <a:endParaRPr lang="en-US" smtClean="0">
              <a:solidFill>
                <a:srgbClr val="003300"/>
              </a:solidFill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533400"/>
            <a:ext cx="6019800" cy="1570303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is</a:t>
            </a:r>
            <a:br>
              <a:rPr lang="en-US" sz="6000" dirty="0" smtClean="0"/>
            </a:br>
            <a:r>
              <a:rPr lang="en-US" sz="6000" dirty="0" smtClean="0"/>
              <a:t>moral hazard?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09800"/>
            <a:ext cx="8077200" cy="4081759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Moral hazard exists when someone has a tendency to invest in something or pursue an activity without regard to potential losses. </a:t>
            </a:r>
          </a:p>
        </p:txBody>
      </p:sp>
    </p:spTree>
    <p:extLst>
      <p:ext uri="{BB962C8B-B14F-4D97-AF65-F5344CB8AC3E}">
        <p14:creationId xmlns:p14="http://schemas.microsoft.com/office/powerpoint/2010/main" val="32520482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4ECB615-0313-43C9-8D6B-074B3AE94AA7}" type="slidenum">
              <a:rPr lang="en-US" smtClean="0">
                <a:solidFill>
                  <a:srgbClr val="003300"/>
                </a:solidFill>
              </a:rPr>
              <a:pPr/>
              <a:t>26</a:t>
            </a:fld>
            <a:endParaRPr lang="en-US" smtClean="0">
              <a:solidFill>
                <a:srgbClr val="003300"/>
              </a:solidFill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64069"/>
            <a:ext cx="6019800" cy="2308966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is</a:t>
            </a:r>
            <a:br>
              <a:rPr lang="en-US" sz="6000" dirty="0" smtClean="0"/>
            </a:br>
            <a:r>
              <a:rPr lang="en-US" sz="6000" dirty="0" smtClean="0"/>
              <a:t>an example of moral hazard?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473035"/>
            <a:ext cx="8077200" cy="4081759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After 2008 large financial firms were bailed out by the government shielding them from their greed and protecting them from losses. </a:t>
            </a:r>
          </a:p>
        </p:txBody>
      </p:sp>
    </p:spTree>
    <p:extLst>
      <p:ext uri="{BB962C8B-B14F-4D97-AF65-F5344CB8AC3E}">
        <p14:creationId xmlns:p14="http://schemas.microsoft.com/office/powerpoint/2010/main" val="34109637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4ECB615-0313-43C9-8D6B-074B3AE94AA7}" type="slidenum">
              <a:rPr lang="en-US" smtClean="0">
                <a:solidFill>
                  <a:srgbClr val="003300"/>
                </a:solidFill>
              </a:rPr>
              <a:pPr/>
              <a:t>27</a:t>
            </a:fld>
            <a:endParaRPr lang="en-US" smtClean="0">
              <a:solidFill>
                <a:srgbClr val="003300"/>
              </a:solidFill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086600" cy="2308966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is</a:t>
            </a:r>
            <a:br>
              <a:rPr lang="en-US" sz="6000" dirty="0" smtClean="0"/>
            </a:br>
            <a:r>
              <a:rPr lang="en-US" sz="6000" dirty="0" smtClean="0"/>
              <a:t>a consequence of moral hazard?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743200"/>
            <a:ext cx="8077200" cy="2752165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To minimize moral hazard the government has increased regulations over large corporations. </a:t>
            </a:r>
          </a:p>
        </p:txBody>
      </p:sp>
    </p:spTree>
    <p:extLst>
      <p:ext uri="{BB962C8B-B14F-4D97-AF65-F5344CB8AC3E}">
        <p14:creationId xmlns:p14="http://schemas.microsoft.com/office/powerpoint/2010/main" val="612737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4CE99CD-DD93-44FA-94D6-52DCD049EFD4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87283"/>
            <a:ext cx="8534400" cy="831639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is rent seeking?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95960"/>
            <a:ext cx="7772400" cy="2087367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Resources are used for personal gain without benefiting society.</a:t>
            </a:r>
          </a:p>
        </p:txBody>
      </p:sp>
      <p:pic>
        <p:nvPicPr>
          <p:cNvPr id="21509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4583327"/>
            <a:ext cx="1627188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4ECB615-0313-43C9-8D6B-074B3AE94AA7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117770"/>
            <a:ext cx="7696200" cy="1570303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is an example of rent seeking?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3124200"/>
            <a:ext cx="7315200" cy="2087367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Companies hire lobbyists to petition Congress for favors.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048019F-9E09-4CA5-A2D5-319D7FBDC77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696200" cy="1570303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is</a:t>
            </a:r>
            <a:br>
              <a:rPr lang="en-US" sz="6000" dirty="0" smtClean="0"/>
            </a:br>
            <a:r>
              <a:rPr lang="en-US" sz="6000" dirty="0" smtClean="0"/>
              <a:t>Macroeconomics?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2870" y="2248442"/>
            <a:ext cx="7543800" cy="4081759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Macro means large – it deals with the performance, structure, behavior, and decision making of the whole economy.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4ECB615-0313-43C9-8D6B-074B3AE94AA7}" type="slidenum">
              <a:rPr lang="en-US" smtClean="0">
                <a:solidFill>
                  <a:srgbClr val="003300"/>
                </a:solidFill>
              </a:rPr>
              <a:pPr/>
              <a:t>30</a:t>
            </a:fld>
            <a:endParaRPr lang="en-US" smtClean="0">
              <a:solidFill>
                <a:srgbClr val="003300"/>
              </a:solidFill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17064"/>
            <a:ext cx="7696200" cy="1570303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is the</a:t>
            </a:r>
            <a:br>
              <a:rPr lang="en-US" sz="6000" dirty="0" smtClean="0"/>
            </a:br>
            <a:r>
              <a:rPr lang="en-US" sz="6000" dirty="0" smtClean="0"/>
              <a:t>Laffer Curve?</a:t>
            </a:r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041162"/>
            <a:ext cx="4900295" cy="4214495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30908790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20C1480-2DEF-4173-AA71-0691ABA9B93F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670846"/>
            <a:ext cx="7086600" cy="5577554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“Anyone can arrange his affairs so that his taxes shall be as low as possible; he is not bound to choose that pattern which best pays the treasury …”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5400" dirty="0" smtClean="0"/>
              <a:t>Judge Learned Hand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20C1480-2DEF-4173-AA71-0691ABA9B93F}" type="slidenum">
              <a:rPr lang="en-US" smtClean="0">
                <a:solidFill>
                  <a:srgbClr val="003300"/>
                </a:solidFill>
              </a:rPr>
              <a:pPr/>
              <a:t>32</a:t>
            </a:fld>
            <a:endParaRPr lang="en-US" smtClean="0">
              <a:solidFill>
                <a:srgbClr val="003300"/>
              </a:solidFill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13992"/>
            <a:ext cx="8013700" cy="2308966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is </a:t>
            </a:r>
            <a:br>
              <a:rPr lang="en-US" sz="6000" dirty="0" smtClean="0"/>
            </a:br>
            <a:r>
              <a:rPr lang="en-US" sz="6000" dirty="0" smtClean="0"/>
              <a:t>stock and flow of economic analysis?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3150" y="3352800"/>
            <a:ext cx="7086600" cy="2087367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Flow is time dimensional – Stock is a point in time. </a:t>
            </a:r>
          </a:p>
        </p:txBody>
      </p:sp>
    </p:spTree>
    <p:extLst>
      <p:ext uri="{BB962C8B-B14F-4D97-AF65-F5344CB8AC3E}">
        <p14:creationId xmlns:p14="http://schemas.microsoft.com/office/powerpoint/2010/main" val="7766261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F9F1623-DD11-4655-A9AF-938ED6B55CC4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2457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7010400" cy="2308966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are other names for stock and flow?  </a:t>
            </a:r>
          </a:p>
        </p:txBody>
      </p:sp>
      <p:sp>
        <p:nvSpPr>
          <p:cNvPr id="2458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143000" y="3352800"/>
            <a:ext cx="7011987" cy="1588769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Short run vs. long run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Static vs. dynamic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85D615-3051-4B03-AD22-3CD646D44A53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00235"/>
            <a:ext cx="8686800" cy="3047630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Will an increase in taxes lead to an increase in government revenue?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718657"/>
            <a:ext cx="7772400" cy="1422570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In the short run yes, in the long run maybe not.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875EF62-9539-4953-BD99-62E8A7CA47CA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823656" y="715767"/>
            <a:ext cx="7772400" cy="1570303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is Economies of Scale?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2438400"/>
            <a:ext cx="6872288" cy="2087367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As a company grows its costs decrease up to a certain point.</a:t>
            </a:r>
          </a:p>
        </p:txBody>
      </p:sp>
      <p:pic>
        <p:nvPicPr>
          <p:cNvPr id="26629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0037" y="3886200"/>
            <a:ext cx="1808163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5C2F6AC-13D9-495F-A770-642C5A32F4A4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609600"/>
            <a:ext cx="7162800" cy="2308966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Should a farmer pay $50,000 for a new tractor?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7147" y="3276600"/>
            <a:ext cx="6038850" cy="2087367"/>
          </a:xfrm>
          <a:noFill/>
        </p:spPr>
        <p:txBody>
          <a:bodyPr>
            <a:spAutoFit/>
          </a:bodyPr>
          <a:lstStyle/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r>
              <a:rPr lang="en-US" sz="5400" dirty="0" smtClean="0"/>
              <a:t>That depends on the size of the farmer’s operation.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0FF496D-840F-44FA-BC15-841F9F0DE060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9784"/>
            <a:ext cx="8686800" cy="2949142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5800" dirty="0" smtClean="0"/>
              <a:t>Why do large corporations favor minimum wage laws and small firms do not?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62100" y="3556753"/>
            <a:ext cx="6553200" cy="1422570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Economies of scale differences</a:t>
            </a:r>
          </a:p>
        </p:txBody>
      </p:sp>
      <p:pic>
        <p:nvPicPr>
          <p:cNvPr id="28677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91300" y="3733800"/>
            <a:ext cx="18669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EEEE656-6F08-4C66-BE28-A295A2E7123E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78941" y="304800"/>
            <a:ext cx="8077200" cy="1570303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is price, cost, revenue and profit?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92802"/>
            <a:ext cx="9144000" cy="3915560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5400" dirty="0" smtClean="0"/>
              <a:t>Price is what consumes pay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5400" dirty="0" smtClean="0"/>
              <a:t>Cost is what producers pay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5400" dirty="0" smtClean="0"/>
              <a:t>Revenue is total money in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5400" dirty="0" smtClean="0"/>
              <a:t>Profit is money in minus money out</a:t>
            </a:r>
          </a:p>
        </p:txBody>
      </p:sp>
      <p:pic>
        <p:nvPicPr>
          <p:cNvPr id="29701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0" y="5257800"/>
            <a:ext cx="2247900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B6EEF0-89FC-4DDA-AD97-78A5437ADF70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707893"/>
            <a:ext cx="7772399" cy="1570303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is Gross Domestic Product?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197" y="2417595"/>
            <a:ext cx="7620000" cy="2752165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The dollar value of all new and final goods and services produced in a given year. </a:t>
            </a:r>
          </a:p>
        </p:txBody>
      </p:sp>
      <p:pic>
        <p:nvPicPr>
          <p:cNvPr id="30725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5461" y="4114800"/>
            <a:ext cx="1963738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048019F-9E09-4CA5-A2D5-319D7FBDC777}" type="slidenum">
              <a:rPr lang="en-US" smtClean="0">
                <a:solidFill>
                  <a:srgbClr val="003300"/>
                </a:solidFill>
              </a:rPr>
              <a:pPr/>
              <a:t>4</a:t>
            </a:fld>
            <a:endParaRPr lang="en-US" smtClean="0">
              <a:solidFill>
                <a:srgbClr val="003300"/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228600"/>
            <a:ext cx="7696200" cy="2308966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are some examples of Macroeconomics?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537566"/>
            <a:ext cx="6858000" cy="4081759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5400" dirty="0" smtClean="0"/>
              <a:t>Inflation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5400" dirty="0" smtClean="0"/>
              <a:t>Unemployment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5400" dirty="0" smtClean="0"/>
              <a:t>Money and banking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5400" dirty="0" smtClean="0"/>
              <a:t>Economic growth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5400" dirty="0" smtClean="0"/>
              <a:t>Business cycles</a:t>
            </a:r>
          </a:p>
        </p:txBody>
      </p:sp>
    </p:spTree>
    <p:extLst>
      <p:ext uri="{BB962C8B-B14F-4D97-AF65-F5344CB8AC3E}">
        <p14:creationId xmlns:p14="http://schemas.microsoft.com/office/powerpoint/2010/main" val="315075025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BA64C5-E6A4-4F65-A9B3-4BA06F48FCFB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066800"/>
            <a:ext cx="7162800" cy="1570303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How do we measure growth?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3124200"/>
            <a:ext cx="6019800" cy="1422570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Gross Domestic Product (GDP)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00" y="2133600"/>
            <a:ext cx="5638800" cy="1663700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12900" smtClean="0"/>
              <a:t>END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048019F-9E09-4CA5-A2D5-319D7FBDC77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696200" cy="1570303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Who is</a:t>
            </a:r>
            <a:br>
              <a:rPr lang="en-US" sz="6000" dirty="0" smtClean="0"/>
            </a:br>
            <a:r>
              <a:rPr lang="en-US" sz="6000" dirty="0" smtClean="0"/>
              <a:t>Friedrich Hayek?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59043"/>
            <a:ext cx="8915400" cy="4081759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He is an Austrian economist whose main premise is that economic planning will eventually lead to economic stagnation and loss of personal freedom.</a:t>
            </a:r>
          </a:p>
        </p:txBody>
      </p:sp>
    </p:spTree>
    <p:extLst>
      <p:ext uri="{BB962C8B-B14F-4D97-AF65-F5344CB8AC3E}">
        <p14:creationId xmlns:p14="http://schemas.microsoft.com/office/powerpoint/2010/main" val="3844808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048019F-9E09-4CA5-A2D5-319D7FBDC77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915400" cy="1570303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Who is</a:t>
            </a:r>
            <a:br>
              <a:rPr lang="en-US" sz="6000" dirty="0" smtClean="0"/>
            </a:br>
            <a:r>
              <a:rPr lang="en-US" sz="6000" dirty="0" smtClean="0"/>
              <a:t>John Maynard Keynes?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59043"/>
            <a:ext cx="8915400" cy="4081759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He is an economist who believed that government intervention in a stalled economy may be necessary to stimulate demand for recovery. </a:t>
            </a:r>
          </a:p>
        </p:txBody>
      </p:sp>
    </p:spTree>
    <p:extLst>
      <p:ext uri="{BB962C8B-B14F-4D97-AF65-F5344CB8AC3E}">
        <p14:creationId xmlns:p14="http://schemas.microsoft.com/office/powerpoint/2010/main" val="2189619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048019F-9E09-4CA5-A2D5-319D7FBDC777}" type="slidenum">
              <a:rPr lang="en-US" smtClean="0">
                <a:solidFill>
                  <a:srgbClr val="003300"/>
                </a:solidFill>
              </a:rPr>
              <a:pPr/>
              <a:t>7</a:t>
            </a:fld>
            <a:endParaRPr lang="en-US" smtClean="0">
              <a:solidFill>
                <a:srgbClr val="003300"/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43000"/>
            <a:ext cx="7696200" cy="1570303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is</a:t>
            </a:r>
            <a:br>
              <a:rPr lang="en-US" sz="6000" dirty="0" smtClean="0"/>
            </a:br>
            <a:r>
              <a:rPr lang="en-US" sz="6000" dirty="0" smtClean="0"/>
              <a:t>opportunity cost?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200400"/>
            <a:ext cx="8534400" cy="2087367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That which is given up in the best alternative choice when making a decision.</a:t>
            </a:r>
          </a:p>
        </p:txBody>
      </p:sp>
    </p:spTree>
    <p:extLst>
      <p:ext uri="{BB962C8B-B14F-4D97-AF65-F5344CB8AC3E}">
        <p14:creationId xmlns:p14="http://schemas.microsoft.com/office/powerpoint/2010/main" val="587256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D8F2878-B4AD-4249-9EEB-CF539429246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88123"/>
            <a:ext cx="8001000" cy="1570303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are two types of opportunity cost?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0" y="3581400"/>
            <a:ext cx="3124200" cy="1588769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Financial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Activity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97A5F71-C695-4B74-8147-958391AF649A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543800" cy="2308966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are some examples of opportunity cost?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681715"/>
            <a:ext cx="8153400" cy="3583161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The money you are giving up to be a student.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An activity you would rather be doing than being in class.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Introduction The Principles&amp;quot;&quot;/&gt;&lt;property id=&quot;20307&quot; value=&quot;723&quot;/&gt;&lt;/object&gt;&lt;object type=&quot;3&quot; unique_id=&quot;10004&quot;&gt;&lt;property id=&quot;20148&quot; value=&quot;5&quot;/&gt;&lt;property id=&quot;20300&quot; value=&quot;Slide 5 - &amp;quot;What is Macroeconomics?&amp;quot;&quot;/&gt;&lt;property id=&quot;20307&quot; value=&quot;649&quot;/&gt;&lt;/object&gt;&lt;object type=&quot;3&quot; unique_id=&quot;10005&quot;&gt;&lt;property id=&quot;20148&quot; value=&quot;5&quot;/&gt;&lt;property id=&quot;20300&quot; value=&quot;Slide 8 - &amp;quot;What are two types of opportunity cost?&amp;quot;&quot;/&gt;&lt;property id=&quot;20307&quot; value=&quot;650&quot;/&gt;&lt;/object&gt;&lt;object type=&quot;3&quot; unique_id=&quot;10006&quot;&gt;&lt;property id=&quot;20148&quot; value=&quot;5&quot;/&gt;&lt;property id=&quot;20300&quot; value=&quot;Slide 9 - &amp;quot;What are some examples of opportunity cost?&amp;quot;&quot;/&gt;&lt;property id=&quot;20307&quot; value=&quot;651&quot;/&gt;&lt;/object&gt;&lt;object type=&quot;3&quot; unique_id=&quot;10008&quot;&gt;&lt;property id=&quot;20148&quot; value=&quot;5&quot;/&gt;&lt;property id=&quot;20300&quot; value=&quot;Slide 10 - &amp;quot;How is opportunity cost estimated?&amp;quot;&quot;/&gt;&lt;property id=&quot;20307&quot; value=&quot;714&quot;/&gt;&lt;/object&gt;&lt;object type=&quot;3&quot; unique_id=&quot;10009&quot;&gt;&lt;property id=&quot;20148&quot; value=&quot;5&quot;/&gt;&lt;property id=&quot;20300&quot; value=&quot;Slide 12 - &amp;quot;What is the opportunity cost of a city to use local taxes to pay for a park?&amp;quot;&quot;/&gt;&lt;property id=&quot;20307&quot; value=&quot;715&quot;/&gt;&lt;/object&gt;&lt;object type=&quot;3&quot; unique_id=&quot;10010&quot;&gt;&lt;property id=&quot;20148&quot; value=&quot;5&quot;/&gt;&lt;property id=&quot;20300&quot; value=&quot;Slide 13 - &amp;quot;What is your opportunity cost of attending college?&amp;quot;&quot;/&gt;&lt;property id=&quot;20307&quot; value=&quot;716&quot;/&gt;&lt;/object&gt;&lt;object type=&quot;3&quot; unique_id=&quot;10011&quot;&gt;&lt;property id=&quot;20148&quot; value=&quot;5&quot;/&gt;&lt;property id=&quot;20300&quot; value=&quot;Slide 11 - &amp;quot;What is the opportunity cost of cleaning your room?&amp;quot;&quot;/&gt;&lt;property id=&quot;20307&quot; value=&quot;717&quot;/&gt;&lt;/object&gt;&lt;object type=&quot;3&quot; unique_id=&quot;10012&quot;&gt;&lt;property id=&quot;20148&quot; value=&quot;5&quot;/&gt;&lt;property id=&quot;20300&quot; value=&quot;Slide 16 - &amp;quot;What does the term “margin” mean?&amp;quot;&quot;/&gt;&lt;property id=&quot;20307&quot; value=&quot;713&quot;/&gt;&lt;/object&gt;&lt;object type=&quot;3&quot; unique_id=&quot;10013&quot;&gt;&lt;property id=&quot;20148&quot; value=&quot;5&quot;/&gt;&lt;property id=&quot;20300&quot; value=&quot;Slide 17 - &amp;quot;What is marginal analysis?&amp;quot;&quot;/&gt;&lt;property id=&quot;20307&quot; value=&quot;726&quot;/&gt;&lt;/object&gt;&lt;object type=&quot;3&quot; unique_id=&quot;10014&quot;&gt;&lt;property id=&quot;20148&quot; value=&quot;5&quot;/&gt;&lt;property id=&quot;20300&quot; value=&quot;Slide 18 - &amp;quot;What is an example of marginal analysis?&amp;quot;&quot;/&gt;&lt;property id=&quot;20307&quot; value=&quot;727&quot;/&gt;&lt;/object&gt;&lt;object type=&quot;3&quot; unique_id=&quot;10015&quot;&gt;&lt;property id=&quot;20148&quot; value=&quot;5&quot;/&gt;&lt;property id=&quot;20300&quot; value=&quot;Slide 19 - &amp;quot;How many soda pops will a person buy?&amp;quot;&quot;/&gt;&lt;property id=&quot;20307&quot; value=&quot;728&quot;/&gt;&lt;/object&gt;&lt;object type=&quot;3&quot; unique_id=&quot;10016&quot;&gt;&lt;property id=&quot;20148&quot; value=&quot;5&quot;/&gt;&lt;property id=&quot;20300&quot; value=&quot;Slide 20 - &amp;quot;What is leverage?&amp;quot;&quot;/&gt;&lt;property id=&quot;20307&quot; value=&quot;652&quot;/&gt;&lt;/object&gt;&lt;object type=&quot;3&quot; unique_id=&quot;10017&quot;&gt;&lt;property id=&quot;20148&quot; value=&quot;5&quot;/&gt;&lt;property id=&quot;20300&quot; value=&quot;Slide 21 - &amp;quot;What are examples of leverage?&amp;quot;&quot;/&gt;&lt;property id=&quot;20307&quot; value=&quot;653&quot;/&gt;&lt;/object&gt;&lt;object type=&quot;3&quot; unique_id=&quot;10018&quot;&gt;&lt;property id=&quot;20148&quot; value=&quot;5&quot;/&gt;&lt;property id=&quot;20300&quot; value=&quot;Slide 22 - &amp;quot;What is Price Elasticity of Demand?&amp;quot;&quot;/&gt;&lt;property id=&quot;20307&quot; value=&quot;680&quot;/&gt;&lt;/object&gt;&lt;object type=&quot;3&quot; unique_id=&quot;10019&quot;&gt;&lt;property id=&quot;20148&quot; value=&quot;5&quot;/&gt;&lt;property id=&quot;20300&quot; value=&quot;Slide 23 - &amp;quot;When does something face an elastic demand curve?&amp;quot;&quot;/&gt;&lt;property id=&quot;20307&quot; value=&quot;682&quot;/&gt;&lt;/object&gt;&lt;object type=&quot;3&quot; unique_id=&quot;10020&quot;&gt;&lt;property id=&quot;20148&quot; value=&quot;5&quot;/&gt;&lt;property id=&quot;20300&quot; value=&quot;Slide 28 - &amp;quot;What is rent seeking?&amp;quot;&quot;/&gt;&lt;property id=&quot;20307&quot; value=&quot;654&quot;/&gt;&lt;/object&gt;&lt;object type=&quot;3&quot; unique_id=&quot;10021&quot;&gt;&lt;property id=&quot;20148&quot; value=&quot;5&quot;/&gt;&lt;property id=&quot;20300&quot; value=&quot;Slide 29 - &amp;quot;What is an example of rent seeking?&amp;quot;&quot;/&gt;&lt;property id=&quot;20307&quot; value=&quot;655&quot;/&gt;&lt;/object&gt;&lt;object type=&quot;3&quot; unique_id=&quot;10022&quot;&gt;&lt;property id=&quot;20148&quot; value=&quot;5&quot;/&gt;&lt;property id=&quot;20300&quot; value=&quot;Slide 30 - &amp;quot;What is  stock and flow of economic analysis?&amp;quot;&quot;/&gt;&lt;property id=&quot;20307&quot; value=&quot;656&quot;/&gt;&lt;/object&gt;&lt;object type=&quot;3&quot; unique_id=&quot;10023&quot;&gt;&lt;property id=&quot;20148&quot; value=&quot;5&quot;/&gt;&lt;property id=&quot;20300&quot; value=&quot;Slide 31 - &amp;quot;What are other names for stock and flow?  &amp;quot;&quot;/&gt;&lt;property id=&quot;20307&quot; value=&quot;657&quot;/&gt;&lt;/object&gt;&lt;object type=&quot;3&quot; unique_id=&quot;10024&quot;&gt;&lt;property id=&quot;20148&quot; value=&quot;5&quot;/&gt;&lt;property id=&quot;20300&quot; value=&quot;Slide 32 - &amp;quot;Will an increase in taxes lead to an increase in government revenue?&amp;quot;&quot;/&gt;&lt;property id=&quot;20307&quot; value=&quot;658&quot;/&gt;&lt;/object&gt;&lt;object type=&quot;3&quot; unique_id=&quot;10025&quot;&gt;&lt;property id=&quot;20148&quot; value=&quot;5&quot;/&gt;&lt;property id=&quot;20300&quot; value=&quot;Slide 33 - &amp;quot;What is Economies of Scale?&amp;quot;&quot;/&gt;&lt;property id=&quot;20307&quot; value=&quot;659&quot;/&gt;&lt;/object&gt;&lt;object type=&quot;3&quot; unique_id=&quot;10026&quot;&gt;&lt;property id=&quot;20148&quot; value=&quot;5&quot;/&gt;&lt;property id=&quot;20300&quot; value=&quot;Slide 34 - &amp;quot;Should a farmer pay $50,000 for a new tractor?&amp;quot;&quot;/&gt;&lt;property id=&quot;20307&quot; value=&quot;660&quot;/&gt;&lt;/object&gt;&lt;object type=&quot;3&quot; unique_id=&quot;10027&quot;&gt;&lt;property id=&quot;20148&quot; value=&quot;5&quot;/&gt;&lt;property id=&quot;20300&quot; value=&quot;Slide 35 - &amp;quot;Why do large corporations favor minimum wage laws and small firms do not?&amp;quot;&quot;/&gt;&lt;property id=&quot;20307&quot; value=&quot;661&quot;/&gt;&lt;/object&gt;&lt;object type=&quot;3&quot; unique_id=&quot;10028&quot;&gt;&lt;property id=&quot;20148&quot; value=&quot;5&quot;/&gt;&lt;property id=&quot;20300&quot; value=&quot;Slide 36 - &amp;quot;What is price, cost, revenue and profit?&amp;quot;&quot;/&gt;&lt;property id=&quot;20307&quot; value=&quot;662&quot;/&gt;&lt;/object&gt;&lt;object type=&quot;3&quot; unique_id=&quot;10029&quot;&gt;&lt;property id=&quot;20148&quot; value=&quot;5&quot;/&gt;&lt;property id=&quot;20300&quot; value=&quot;Slide 37 - &amp;quot;What is Gross Domestic Product?&amp;quot;&quot;/&gt;&lt;property id=&quot;20307&quot; value=&quot;663&quot;/&gt;&lt;/object&gt;&lt;object type=&quot;3&quot; unique_id=&quot;10030&quot;&gt;&lt;property id=&quot;20148&quot; value=&quot;5&quot;/&gt;&lt;property id=&quot;20300&quot; value=&quot;Slide 38 - &amp;quot;How do we measure growth?&amp;quot;&quot;/&gt;&lt;property id=&quot;20307&quot; value=&quot;681&quot;/&gt;&lt;/object&gt;&lt;object type=&quot;3&quot; unique_id=&quot;10056&quot;&gt;&lt;property id=&quot;20148&quot; value=&quot;5&quot;/&gt;&lt;property id=&quot;20300&quot; value=&quot;Slide 39 - &amp;quot;END&amp;quot;&quot;/&gt;&lt;property id=&quot;20307&quot; value=&quot;352&quot;/&gt;&lt;/object&gt;&lt;object type=&quot;3&quot; unique_id=&quot;10561&quot;&gt;&lt;property id=&quot;20148&quot; value=&quot;5&quot;/&gt;&lt;property id=&quot;20300&quot; value=&quot;Slide 24 - &amp;quot;When does something face an inelastic demand curve?&amp;quot;&quot;/&gt;&lt;property id=&quot;20307&quot; value=&quot;729&quot;/&gt;&lt;/object&gt;&lt;object type=&quot;3&quot; unique_id=&quot;10843&quot;&gt;&lt;property id=&quot;20148&quot; value=&quot;5&quot;/&gt;&lt;property id=&quot;20300&quot; value=&quot;Slide 6 - &amp;quot;What are some examples of Macroeconomics?&amp;quot;&quot;/&gt;&lt;property id=&quot;20307&quot; value=&quot;731&quot;/&gt;&lt;/object&gt;&lt;object type=&quot;3&quot; unique_id=&quot;10844&quot;&gt;&lt;property id=&quot;20148&quot; value=&quot;5&quot;/&gt;&lt;property id=&quot;20300&quot; value=&quot;Slide 7 - &amp;quot;What is opportunity cost?&amp;quot;&quot;/&gt;&lt;property id=&quot;20307&quot; value=&quot;730&quot;/&gt;&lt;/object&gt;&lt;object type=&quot;3&quot; unique_id=&quot;10845&quot;&gt;&lt;property id=&quot;20148&quot; value=&quot;5&quot;/&gt;&lt;property id=&quot;20300&quot; value=&quot;Slide 14 - &amp;quot;Should you paint the room yourself or hire someone?&amp;quot;&quot;/&gt;&lt;property id=&quot;20307&quot; value=&quot;732&quot;/&gt;&lt;/object&gt;&lt;object type=&quot;3&quot; unique_id=&quot;11153&quot;&gt;&lt;property id=&quot;20148&quot; value=&quot;5&quot;/&gt;&lt;property id=&quot;20300&quot; value=&quot;Slide 2 - &amp;quot;What is the main thesis of this book?&amp;quot;&quot;/&gt;&lt;property id=&quot;20307&quot; value=&quot;733&quot;/&gt;&lt;/object&gt;&lt;object type=&quot;3&quot; unique_id=&quot;11154&quot;&gt;&lt;property id=&quot;20148&quot; value=&quot;5&quot;/&gt;&lt;property id=&quot;20300&quot; value=&quot;Slide 3 - &amp;quot;Who is Friedrich Hayek?&amp;quot;&quot;/&gt;&lt;property id=&quot;20307&quot; value=&quot;735&quot;/&gt;&lt;/object&gt;&lt;object type=&quot;3&quot; unique_id=&quot;11155&quot;&gt;&lt;property id=&quot;20148&quot; value=&quot;5&quot;/&gt;&lt;property id=&quot;20300&quot; value=&quot;Slide 4 - &amp;quot;Who is John Maynard Keynes?&amp;quot;&quot;/&gt;&lt;property id=&quot;20307&quot; value=&quot;734&quot;/&gt;&lt;/object&gt;&lt;object type=&quot;3&quot; unique_id=&quot;11156&quot;&gt;&lt;property id=&quot;20148&quot; value=&quot;5&quot;/&gt;&lt;property id=&quot;20300&quot; value=&quot;Slide 15 - &amp;quot;What is the opportunity cost of low interest rates?&amp;quot;&quot;/&gt;&lt;property id=&quot;20307&quot; value=&quot;736&quot;/&gt;&lt;/object&gt;&lt;object type=&quot;3&quot; unique_id=&quot;11157&quot;&gt;&lt;property id=&quot;20148&quot; value=&quot;5&quot;/&gt;&lt;property id=&quot;20300&quot; value=&quot;Slide 25 - &amp;quot;What is moral hazard?&amp;quot;&quot;/&gt;&lt;property id=&quot;20307&quot; value=&quot;738&quot;/&gt;&lt;/object&gt;&lt;object type=&quot;3&quot; unique_id=&quot;11158&quot;&gt;&lt;property id=&quot;20148&quot; value=&quot;5&quot;/&gt;&lt;property id=&quot;20300&quot; value=&quot;Slide 26 - &amp;quot;What is an example of moral hazard?&amp;quot;&quot;/&gt;&lt;property id=&quot;20307&quot; value=&quot;737&quot;/&gt;&lt;/object&gt;&lt;object type=&quot;3&quot; unique_id=&quot;11159&quot;&gt;&lt;property id=&quot;20148&quot; value=&quot;5&quot;/&gt;&lt;property id=&quot;20300&quot; value=&quot;Slide 27 - &amp;quot;What is a consequence of moral hazard?&amp;quot;&quot;/&gt;&lt;property id=&quot;20307&quot; value=&quot;739&quot;/&gt;&lt;/object&gt;&lt;/object&gt;&lt;object type=&quot;8&quot; unique_id=&quot;1011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Blank Presentation">
  <a:themeElements>
    <a:clrScheme name="">
      <a:dk1>
        <a:srgbClr val="003300"/>
      </a:dk1>
      <a:lt1>
        <a:srgbClr val="FFFFCC"/>
      </a:lt1>
      <a:dk2>
        <a:srgbClr val="087618"/>
      </a:dk2>
      <a:lt2>
        <a:srgbClr val="008080"/>
      </a:lt2>
      <a:accent1>
        <a:srgbClr val="00CC99"/>
      </a:accent1>
      <a:accent2>
        <a:srgbClr val="3333CC"/>
      </a:accent2>
      <a:accent3>
        <a:srgbClr val="FFFFE2"/>
      </a:accent3>
      <a:accent4>
        <a:srgbClr val="002A00"/>
      </a:accent4>
      <a:accent5>
        <a:srgbClr val="AAE2CA"/>
      </a:accent5>
      <a:accent6>
        <a:srgbClr val="2D2DB9"/>
      </a:accent6>
      <a:hlink>
        <a:srgbClr val="000000"/>
      </a:hlink>
      <a:folHlink>
        <a:srgbClr val="FF33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7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5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7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5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3239</TotalTime>
  <Words>958</Words>
  <Application>Microsoft Office PowerPoint</Application>
  <PresentationFormat>On-screen Show (4:3)</PresentationFormat>
  <Paragraphs>173</Paragraphs>
  <Slides>41</Slides>
  <Notes>41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Arial</vt:lpstr>
      <vt:lpstr>Times New Roman</vt:lpstr>
      <vt:lpstr>Blank Presentation</vt:lpstr>
      <vt:lpstr>Introduction The Principles</vt:lpstr>
      <vt:lpstr>What is the main thesis of this book?</vt:lpstr>
      <vt:lpstr>What is Macroeconomics?</vt:lpstr>
      <vt:lpstr>What are some examples of Macroeconomics?</vt:lpstr>
      <vt:lpstr>Who is Friedrich Hayek?</vt:lpstr>
      <vt:lpstr>Who is John Maynard Keynes?</vt:lpstr>
      <vt:lpstr>What is opportunity cost?</vt:lpstr>
      <vt:lpstr>What are two types of opportunity cost?</vt:lpstr>
      <vt:lpstr>What are some examples of opportunity cost?</vt:lpstr>
      <vt:lpstr>How is opportunity cost estimated?</vt:lpstr>
      <vt:lpstr>What is the opportunity cost of cleaning your room?</vt:lpstr>
      <vt:lpstr>What is the opportunity cost of a city to use local taxes to pay for a park?</vt:lpstr>
      <vt:lpstr>What is your opportunity cost of attending college?</vt:lpstr>
      <vt:lpstr>Should you paint the room yourself or hire someone?</vt:lpstr>
      <vt:lpstr>What is the opportunity cost of low interest rates?</vt:lpstr>
      <vt:lpstr>What does the term “margin” mean?</vt:lpstr>
      <vt:lpstr>What is marginal analysis?</vt:lpstr>
      <vt:lpstr>What is an example of marginal analysis?</vt:lpstr>
      <vt:lpstr>How many soda pops will a person buy?</vt:lpstr>
      <vt:lpstr>What is leverage?</vt:lpstr>
      <vt:lpstr>What are examples of leverage?</vt:lpstr>
      <vt:lpstr>What is Price Elasticity of Demand?</vt:lpstr>
      <vt:lpstr>When does something face an elastic demand curve?</vt:lpstr>
      <vt:lpstr>When does something face an inelastic demand curve?</vt:lpstr>
      <vt:lpstr>What is moral hazard?</vt:lpstr>
      <vt:lpstr>What is an example of moral hazard?</vt:lpstr>
      <vt:lpstr>What is a consequence of moral hazard?</vt:lpstr>
      <vt:lpstr>What is rent seeking?</vt:lpstr>
      <vt:lpstr>What is an example of rent seeking?</vt:lpstr>
      <vt:lpstr>What is the Laffer Curve?</vt:lpstr>
      <vt:lpstr>PowerPoint Presentation</vt:lpstr>
      <vt:lpstr>What is  stock and flow of economic analysis?</vt:lpstr>
      <vt:lpstr>What are other names for stock and flow?  </vt:lpstr>
      <vt:lpstr>Will an increase in taxes lead to an increase in government revenue?</vt:lpstr>
      <vt:lpstr>What is Economies of Scale?</vt:lpstr>
      <vt:lpstr>Should a farmer pay $50,000 for a new tractor?</vt:lpstr>
      <vt:lpstr>Why do large corporations favor minimum wage laws and small firms do not?</vt:lpstr>
      <vt:lpstr>What is price, cost, revenue and profit?</vt:lpstr>
      <vt:lpstr>What is Gross Domestic Product?</vt:lpstr>
      <vt:lpstr>How do we measure growth?</vt:lpstr>
      <vt:lpstr>END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NRCC</dc:creator>
  <cp:lastModifiedBy>Kenneth Long</cp:lastModifiedBy>
  <cp:revision>203</cp:revision>
  <dcterms:modified xsi:type="dcterms:W3CDTF">2015-01-29T16:39:27Z</dcterms:modified>
</cp:coreProperties>
</file>