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  <p:sldMasterId id="2147483792" r:id="rId2"/>
    <p:sldMasterId id="2147483804" r:id="rId3"/>
  </p:sldMasterIdLst>
  <p:notesMasterIdLst>
    <p:notesMasterId r:id="rId49"/>
  </p:notesMasterIdLst>
  <p:handoutMasterIdLst>
    <p:handoutMasterId r:id="rId50"/>
  </p:handoutMasterIdLst>
  <p:sldIdLst>
    <p:sldId id="723" r:id="rId4"/>
    <p:sldId id="649" r:id="rId5"/>
    <p:sldId id="654" r:id="rId6"/>
    <p:sldId id="655" r:id="rId7"/>
    <p:sldId id="656" r:id="rId8"/>
    <p:sldId id="657" r:id="rId9"/>
    <p:sldId id="659" r:id="rId10"/>
    <p:sldId id="727" r:id="rId11"/>
    <p:sldId id="680" r:id="rId12"/>
    <p:sldId id="728" r:id="rId13"/>
    <p:sldId id="726" r:id="rId14"/>
    <p:sldId id="729" r:id="rId15"/>
    <p:sldId id="658" r:id="rId16"/>
    <p:sldId id="748" r:id="rId17"/>
    <p:sldId id="747" r:id="rId18"/>
    <p:sldId id="731" r:id="rId19"/>
    <p:sldId id="732" r:id="rId20"/>
    <p:sldId id="733" r:id="rId21"/>
    <p:sldId id="734" r:id="rId22"/>
    <p:sldId id="735" r:id="rId23"/>
    <p:sldId id="736" r:id="rId24"/>
    <p:sldId id="737" r:id="rId25"/>
    <p:sldId id="661" r:id="rId26"/>
    <p:sldId id="662" r:id="rId27"/>
    <p:sldId id="663" r:id="rId28"/>
    <p:sldId id="681" r:id="rId29"/>
    <p:sldId id="725" r:id="rId30"/>
    <p:sldId id="664" r:id="rId31"/>
    <p:sldId id="672" r:id="rId32"/>
    <p:sldId id="671" r:id="rId33"/>
    <p:sldId id="673" r:id="rId34"/>
    <p:sldId id="724" r:id="rId35"/>
    <p:sldId id="640" r:id="rId36"/>
    <p:sldId id="738" r:id="rId37"/>
    <p:sldId id="739" r:id="rId38"/>
    <p:sldId id="740" r:id="rId39"/>
    <p:sldId id="741" r:id="rId40"/>
    <p:sldId id="742" r:id="rId41"/>
    <p:sldId id="743" r:id="rId42"/>
    <p:sldId id="744" r:id="rId43"/>
    <p:sldId id="745" r:id="rId44"/>
    <p:sldId id="746" r:id="rId45"/>
    <p:sldId id="749" r:id="rId46"/>
    <p:sldId id="750" r:id="rId47"/>
    <p:sldId id="352" r:id="rId48"/>
  </p:sldIdLst>
  <p:sldSz cx="9144000" cy="6858000" type="screen4x3"/>
  <p:notesSz cx="6858000" cy="9144000"/>
  <p:custDataLst>
    <p:tags r:id="rId5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5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5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5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5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5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5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5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5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5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99CC"/>
    <a:srgbClr val="660066"/>
    <a:srgbClr val="003399"/>
    <a:srgbClr val="FFFF99"/>
    <a:srgbClr val="000099"/>
    <a:srgbClr val="0033CC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406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417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handoutMaster" Target="handoutMasters/handoutMaster1.xml"/><Relationship Id="rId55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8" Type="http://schemas.openxmlformats.org/officeDocument/2006/relationships/slide" Target="slides/slide5.xml"/><Relationship Id="rId51" Type="http://schemas.openxmlformats.org/officeDocument/2006/relationships/tags" Target="tags/tag1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spcBef>
                <a:spcPct val="2000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spcBef>
                <a:spcPct val="2000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C7CDFECC-91B9-4B7C-97AF-D4C781F88E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1357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spcBef>
                <a:spcPct val="2000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90000"/>
              </a:lnSpc>
              <a:spcBef>
                <a:spcPct val="2000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spcBef>
                <a:spcPct val="2000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D7F6BF3C-2E18-4B51-AA5A-2167DE3687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1216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125118-C972-4A3E-BCCC-717238BAE10C}" type="slidenum">
              <a:rPr lang="en-US"/>
              <a:pPr/>
              <a:t>1</a:t>
            </a:fld>
            <a:endParaRPr 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75739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803B0A-BA22-4B01-9970-346B03C051E2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597581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803B0A-BA22-4B01-9970-346B03C051E2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764092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803B0A-BA22-4B01-9970-346B03C051E2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960362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803B0A-BA22-4B01-9970-346B03C051E2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836625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1E1943C-F850-4527-A022-CC563735E46F}" type="slidenum"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14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0660" name="Rectangle 3"/>
          <p:cNvSpPr txBox="1"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>
            <a:prstTxWarp prst="textNoShape">
              <a:avLst/>
            </a:prstTxWarp>
          </a:bodyPr>
          <a:lstStyle/>
          <a:p>
            <a:pPr eaLnBrk="1" hangingPunct="1"/>
            <a:endParaRPr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33199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48EFBEC-9A9C-44C8-956D-9E0E5E5A80F3}" type="slidenum"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15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8612" name="Rectangle 3"/>
          <p:cNvSpPr txBox="1"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>
            <a:prstTxWarp prst="textNoShape">
              <a:avLst/>
            </a:prstTxWarp>
          </a:bodyPr>
          <a:lstStyle/>
          <a:p>
            <a:pPr eaLnBrk="1" hangingPunct="1"/>
            <a:endParaRPr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285262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803B0A-BA22-4B01-9970-346B03C051E2}" type="slidenum">
              <a:rPr lang="en-US" smtClean="0">
                <a:solidFill>
                  <a:srgbClr val="000000"/>
                </a:solidFill>
              </a:rPr>
              <a:pPr/>
              <a:t>16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5671725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803B0A-BA22-4B01-9970-346B03C051E2}" type="slidenum">
              <a:rPr lang="en-US" smtClean="0">
                <a:solidFill>
                  <a:srgbClr val="000000"/>
                </a:solidFill>
              </a:rPr>
              <a:pPr/>
              <a:t>17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9498251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803B0A-BA22-4B01-9970-346B03C051E2}" type="slidenum">
              <a:rPr lang="en-US" smtClean="0">
                <a:solidFill>
                  <a:srgbClr val="000000"/>
                </a:solidFill>
              </a:rPr>
              <a:pPr/>
              <a:t>18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6969606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803B0A-BA22-4B01-9970-346B03C051E2}" type="slidenum">
              <a:rPr lang="en-US" smtClean="0">
                <a:solidFill>
                  <a:srgbClr val="000000"/>
                </a:solidFill>
              </a:rPr>
              <a:pPr/>
              <a:t>19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354383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8A97EA-5A4E-4182-B300-455F2EAD5D7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3272869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803B0A-BA22-4B01-9970-346B03C051E2}" type="slidenum">
              <a:rPr lang="en-US" smtClean="0">
                <a:solidFill>
                  <a:srgbClr val="000000"/>
                </a:solidFill>
              </a:rPr>
              <a:pPr/>
              <a:t>20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0348453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803B0A-BA22-4B01-9970-346B03C051E2}" type="slidenum">
              <a:rPr lang="en-US" smtClean="0">
                <a:solidFill>
                  <a:srgbClr val="000000"/>
                </a:solidFill>
              </a:rPr>
              <a:pPr/>
              <a:t>21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0439602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803B0A-BA22-4B01-9970-346B03C051E2}" type="slidenum">
              <a:rPr lang="en-US" smtClean="0">
                <a:solidFill>
                  <a:srgbClr val="000000"/>
                </a:solidFill>
              </a:rPr>
              <a:pPr/>
              <a:t>22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4833448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95AD42-A4A5-4AB5-8B9D-1664A5F65A04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0637167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7AF712-18D1-41CB-A21D-ED89AFF32829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4217243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66AE9F-FB89-47CA-9637-A02EDF8BD86C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0880543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856C86-6405-40DC-A092-484328AA73E4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1003611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856C86-6405-40DC-A092-484328AA73E4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3983855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9CE993-5F3F-43B2-A097-6832E3AF0DA1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8592257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E0DDB2-5869-4FE2-9E5C-D6F24F7D1453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72180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7F3832-3B4F-4BE6-9078-4B803F36FDF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4116440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9CFCD7-8DA3-4DB1-A8F3-144390AE1CD6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4451741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78B0B8-53A2-41A9-9125-0C5725FCAD51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0097521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856C86-6405-40DC-A092-484328AA73E4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1419042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81DAF0-0F45-4D46-8F97-2B1616D61726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4994579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856C86-6405-40DC-A092-484328AA73E4}" type="slidenum">
              <a:rPr lang="en-US" smtClean="0">
                <a:solidFill>
                  <a:srgbClr val="000000"/>
                </a:solidFill>
              </a:rPr>
              <a:pPr/>
              <a:t>34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696036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856C86-6405-40DC-A092-484328AA73E4}" type="slidenum">
              <a:rPr lang="en-US" smtClean="0">
                <a:solidFill>
                  <a:srgbClr val="000000"/>
                </a:solidFill>
              </a:rPr>
              <a:pPr/>
              <a:t>35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5010517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856C86-6405-40DC-A092-484328AA73E4}" type="slidenum">
              <a:rPr lang="en-US" smtClean="0">
                <a:solidFill>
                  <a:srgbClr val="000000"/>
                </a:solidFill>
              </a:rPr>
              <a:pPr/>
              <a:t>36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3272772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856C86-6405-40DC-A092-484328AA73E4}" type="slidenum">
              <a:rPr lang="en-US" smtClean="0">
                <a:solidFill>
                  <a:srgbClr val="000000"/>
                </a:solidFill>
              </a:rPr>
              <a:pPr/>
              <a:t>37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1840080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856C86-6405-40DC-A092-484328AA73E4}" type="slidenum">
              <a:rPr lang="en-US" smtClean="0">
                <a:solidFill>
                  <a:srgbClr val="000000"/>
                </a:solidFill>
              </a:rPr>
              <a:pPr/>
              <a:t>38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4255452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856C86-6405-40DC-A092-484328AA73E4}" type="slidenum">
              <a:rPr lang="en-US" smtClean="0">
                <a:solidFill>
                  <a:srgbClr val="000000"/>
                </a:solidFill>
              </a:rPr>
              <a:pPr/>
              <a:t>39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230215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3B036B-A4B8-4E70-9DD4-C73A77384EAC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19301556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856C86-6405-40DC-A092-484328AA73E4}" type="slidenum">
              <a:rPr lang="en-US" smtClean="0">
                <a:solidFill>
                  <a:srgbClr val="000000"/>
                </a:solidFill>
              </a:rPr>
              <a:pPr/>
              <a:t>40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6267918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856C86-6405-40DC-A092-484328AA73E4}" type="slidenum">
              <a:rPr lang="en-US" smtClean="0">
                <a:solidFill>
                  <a:srgbClr val="000000"/>
                </a:solidFill>
              </a:rPr>
              <a:pPr/>
              <a:t>41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4925258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856C86-6405-40DC-A092-484328AA73E4}" type="slidenum">
              <a:rPr lang="en-US" smtClean="0">
                <a:solidFill>
                  <a:srgbClr val="000000"/>
                </a:solidFill>
              </a:rPr>
              <a:pPr/>
              <a:t>42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51253780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0" tIns="46040" rIns="92070" bIns="46040" anchor="b"/>
          <a:lstStyle>
            <a:lvl1pPr>
              <a:spcBef>
                <a:spcPts val="400"/>
              </a:spcBef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ts val="400"/>
              </a:spcBef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ts val="400"/>
              </a:spcBef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ts val="400"/>
              </a:spcBef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ts val="400"/>
              </a:spcBef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hangingPunct="0">
              <a:lnSpc>
                <a:spcPct val="90000"/>
              </a:lnSpc>
              <a:spcBef>
                <a:spcPts val="300"/>
              </a:spcBef>
            </a:pPr>
            <a:fld id="{E445AF3D-25AE-42EB-A596-7A1E6EE853F2}" type="slidenum">
              <a:rPr lang="en-US" altLang="en-US" smtClean="0">
                <a:cs typeface="Arial" panose="020B0604020202020204" pitchFamily="34" charset="0"/>
              </a:rPr>
              <a:pPr algn="r" hangingPunct="0">
                <a:lnSpc>
                  <a:spcPct val="90000"/>
                </a:lnSpc>
                <a:spcBef>
                  <a:spcPts val="300"/>
                </a:spcBef>
              </a:pPr>
              <a:t>43</a:t>
            </a:fld>
            <a:endParaRPr lang="en-US" altLang="en-US" smtClean="0">
              <a:cs typeface="Arial" panose="020B0604020202020204" pitchFamily="34" charset="0"/>
            </a:endParaRPr>
          </a:p>
        </p:txBody>
      </p:sp>
      <p:sp>
        <p:nvSpPr>
          <p:cNvPr id="89091" name="Slide Image Placeholder 2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9092" name="Rectangle 3"/>
          <p:cNvSpPr txBox="1">
            <a:spLocks noGrp="1"/>
          </p:cNvSpPr>
          <p:nvPr>
            <p:ph type="body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>
            <a:prstTxWarp prst="textNoShape">
              <a:avLst/>
            </a:prstTxWarp>
          </a:bodyPr>
          <a:lstStyle/>
          <a:p>
            <a:pPr eaLnBrk="1"/>
            <a:endParaRPr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4950494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0" tIns="46040" rIns="92070" bIns="46040" anchor="b"/>
          <a:lstStyle>
            <a:lvl1pPr>
              <a:spcBef>
                <a:spcPts val="400"/>
              </a:spcBef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ts val="400"/>
              </a:spcBef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ts val="400"/>
              </a:spcBef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ts val="400"/>
              </a:spcBef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ts val="400"/>
              </a:spcBef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hangingPunct="0">
              <a:lnSpc>
                <a:spcPct val="90000"/>
              </a:lnSpc>
              <a:spcBef>
                <a:spcPts val="300"/>
              </a:spcBef>
            </a:pPr>
            <a:fld id="{5DECE7A7-972D-4DF9-A2B5-60BDF4C8EC0F}" type="slidenum">
              <a:rPr lang="en-US" altLang="en-US" smtClean="0">
                <a:cs typeface="Arial" panose="020B0604020202020204" pitchFamily="34" charset="0"/>
              </a:rPr>
              <a:pPr algn="r" hangingPunct="0">
                <a:lnSpc>
                  <a:spcPct val="90000"/>
                </a:lnSpc>
                <a:spcBef>
                  <a:spcPts val="300"/>
                </a:spcBef>
              </a:pPr>
              <a:t>44</a:t>
            </a:fld>
            <a:endParaRPr lang="en-US" altLang="en-US" smtClean="0">
              <a:cs typeface="Arial" panose="020B0604020202020204" pitchFamily="34" charset="0"/>
            </a:endParaRPr>
          </a:p>
        </p:txBody>
      </p:sp>
      <p:sp>
        <p:nvSpPr>
          <p:cNvPr id="91139" name="Slide Image Placeholder 2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1140" name="Rectangle 3"/>
          <p:cNvSpPr txBox="1">
            <a:spLocks noGrp="1"/>
          </p:cNvSpPr>
          <p:nvPr>
            <p:ph type="body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>
            <a:prstTxWarp prst="textNoShape">
              <a:avLst/>
            </a:prstTxWarp>
          </a:bodyPr>
          <a:lstStyle/>
          <a:p>
            <a:pPr eaLnBrk="1"/>
            <a:endParaRPr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5928050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6614FE-A4CD-43CF-BE44-387A2F612C64}" type="slidenum">
              <a:rPr lang="en-US" smtClean="0"/>
              <a:pPr/>
              <a:t>45</a:t>
            </a:fld>
            <a:endParaRPr lang="en-US" smtClean="0"/>
          </a:p>
        </p:txBody>
      </p:sp>
      <p:sp>
        <p:nvSpPr>
          <p:cNvPr id="140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40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382168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2F11DF-0107-4405-9401-E828F303D49E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678254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DA8E24-E68B-419C-AA7B-695CEC78158C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890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90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211314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8436F0-A930-4513-9348-767F64A6BE2C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296664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803B0A-BA22-4B01-9970-346B03C051E2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325907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691847-8699-4CBF-85E9-EBC82ED4487B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82000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©19</a:t>
            </a:r>
            <a:r>
              <a:rPr lang="en-US" sz="1200" b="0"/>
              <a:t>99 South-Western College Publishing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3CB6DD-448C-469C-9107-BD1F0BCE1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©19</a:t>
            </a:r>
            <a:r>
              <a:rPr lang="en-US" sz="1200" b="0"/>
              <a:t>99 South-Western College Publishing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02E19E-7A63-4AC6-B351-6E45D64822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©19</a:t>
            </a:r>
            <a:r>
              <a:rPr lang="en-US" sz="1200" b="0"/>
              <a:t>99 South-Western College Publishing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2A22BB-48D0-46D5-A88F-3771F15A92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©19</a:t>
            </a:r>
            <a:r>
              <a:rPr lang="en-US" sz="1200" b="0"/>
              <a:t>99 South-Western College Publishing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4314BE-8DEA-4319-8C6B-37F5147A9A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11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©19</a:t>
            </a:r>
            <a:r>
              <a:rPr lang="en-US" sz="1200" b="0"/>
              <a:t>99 South-Western College Publishing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58CEC8-19C6-4654-84BD-E8692CB5B2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9725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©19</a:t>
            </a:r>
            <a:r>
              <a:rPr lang="en-US" sz="1200" b="0"/>
              <a:t>99 South-Western College Publishing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A45562-43B2-4BE0-8808-30C4E608AE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3314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©19</a:t>
            </a:r>
            <a:r>
              <a:rPr lang="en-US" sz="1200" b="0"/>
              <a:t>99 South-Western College Publishing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B5601-CBE6-4666-9D52-1F090E3EB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834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©19</a:t>
            </a:r>
            <a:r>
              <a:rPr lang="en-US" sz="1200" b="0"/>
              <a:t>99 South-Western College Publishing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4334B0-7B72-49EA-BFD8-DE5F97A17F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3014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©19</a:t>
            </a:r>
            <a:r>
              <a:rPr lang="en-US" sz="1200" b="0"/>
              <a:t>99 South-Western College Publishing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2F541C-EE68-4BDE-9DAD-E29A2F404B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323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©19</a:t>
            </a:r>
            <a:r>
              <a:rPr lang="en-US" sz="1200" b="0"/>
              <a:t>99 South-Western College Publishing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50FC61-0148-42E5-9F99-DACB8B7B0A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213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©19</a:t>
            </a:r>
            <a:r>
              <a:rPr lang="en-US" sz="1200" b="0"/>
              <a:t>99 South-Western College Publishing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4A3D3-D2ED-4065-9DEC-A037FC2E5A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020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©19</a:t>
            </a:r>
            <a:r>
              <a:rPr lang="en-US" sz="1200" b="0"/>
              <a:t>99 South-Western College Publishing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F93882-8A84-4218-90B3-002A58EAC8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©19</a:t>
            </a:r>
            <a:r>
              <a:rPr lang="en-US" sz="1200" b="0"/>
              <a:t>99 South-Western College Publishing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DF6EA-146A-433C-8739-ED8217ABA2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829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©19</a:t>
            </a:r>
            <a:r>
              <a:rPr lang="en-US" sz="1200" b="0"/>
              <a:t>99 South-Western College Publishing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05CB32-6658-4A6C-A6E0-97AFFF6594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2492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©19</a:t>
            </a:r>
            <a:r>
              <a:rPr lang="en-US" sz="1200" b="0"/>
              <a:t>99 South-Western College Publishing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F4AAEB-6260-49E2-AE67-41EBB28064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55760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 </a:t>
            </a:r>
          </a:p>
        </p:txBody>
      </p:sp>
      <p:sp>
        <p:nvSpPr>
          <p:cNvPr id="5" name="Rectangle 5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0741E1-E8F2-43DB-8B06-F27A89F028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679056"/>
      </p:ext>
    </p:extLst>
  </p:cSld>
  <p:clrMapOvr>
    <a:masterClrMapping/>
  </p:clrMapOvr>
  <p:transition/>
  <p:hf sldNum="0"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 marL="742950" marR="0" lvl="1" indent="-285750" algn="l" defTabSz="914400" rtl="0" fontAlgn="auto" hangingPunct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ct val="100000"/>
              <a:buChar char="–"/>
              <a:tabLst/>
              <a:defRPr lang="en-US" sz="2800" b="0" i="0" u="none" strike="noStrike" kern="0" cap="none" spc="0" baseline="0">
                <a:solidFill>
                  <a:srgbClr val="003300"/>
                </a:solidFill>
                <a:uFillTx/>
                <a:latin typeface="Times New Roman" pitchFamily="18"/>
              </a:defRPr>
            </a:lvl2pPr>
            <a:lvl3pPr marL="1143000" marR="0" lvl="2" indent="-228600" algn="l" defTabSz="914400" rtl="0" fontAlgn="auto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Char char="•"/>
              <a:tabLst/>
              <a:defRPr lang="en-US" sz="2400" b="0" i="0" u="none" strike="noStrike" kern="0" cap="none" spc="0" baseline="0">
                <a:solidFill>
                  <a:srgbClr val="003300"/>
                </a:solidFill>
                <a:uFillTx/>
                <a:latin typeface="Times New Roman" pitchFamily="18"/>
              </a:defRPr>
            </a:lvl3pPr>
            <a:lvl4pPr marL="1600200" marR="0" lvl="3" indent="-228600" algn="l" defTabSz="914400" rtl="0" fontAlgn="auto" hangingPunct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ct val="100000"/>
              <a:buChar char="–"/>
              <a:tabLst/>
              <a:defRPr lang="en-US" sz="2000" b="0" i="0" u="none" strike="noStrike" kern="0" cap="none" spc="0" baseline="0">
                <a:solidFill>
                  <a:srgbClr val="003300"/>
                </a:solidFill>
                <a:uFillTx/>
                <a:latin typeface="Times New Roman" pitchFamily="18"/>
              </a:defRPr>
            </a:lvl4pPr>
            <a:lvl5pPr marL="2057400" marR="0" lvl="4" indent="-228600" algn="l" defTabSz="914400" rtl="0" fontAlgn="auto" hangingPunct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ct val="100000"/>
              <a:buChar char="»"/>
              <a:tabLst/>
              <a:defRPr lang="en-US" sz="2000" b="0" i="0" u="none" strike="noStrike" kern="0" cap="none" spc="0" baseline="0">
                <a:solidFill>
                  <a:srgbClr val="003300"/>
                </a:solidFill>
                <a:uFillTx/>
                <a:latin typeface="Times New Roman" pitchFamily="18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 </a:t>
            </a:r>
          </a:p>
        </p:txBody>
      </p:sp>
      <p:sp>
        <p:nvSpPr>
          <p:cNvPr id="5" name="Rectangle 5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9E495B-3307-4692-9066-1D071DA70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441155"/>
      </p:ext>
    </p:extLst>
  </p:cSld>
  <p:clrMapOvr>
    <a:masterClrMapping/>
  </p:clrMapOvr>
  <p:transition/>
  <p:hf sldNum="0"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cap="all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 </a:t>
            </a:r>
          </a:p>
        </p:txBody>
      </p:sp>
      <p:sp>
        <p:nvSpPr>
          <p:cNvPr id="5" name="Rectangle 5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1E326E-99FD-439B-ABAB-6F37703B5D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396195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685800" y="1981203"/>
            <a:ext cx="3810003" cy="4114800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 marL="742950" marR="0" lvl="1" indent="-285750" algn="l" defTabSz="914400" rtl="0" fontAlgn="auto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Char char="–"/>
              <a:tabLst/>
              <a:defRPr lang="en-US" sz="2400" b="0" i="0" u="none" strike="noStrike" kern="0" cap="none" spc="0" baseline="0">
                <a:solidFill>
                  <a:srgbClr val="003300"/>
                </a:solidFill>
                <a:uFillTx/>
                <a:latin typeface="Times New Roman" pitchFamily="18"/>
              </a:defRPr>
            </a:lvl2pPr>
            <a:lvl3pPr marL="1143000" marR="0" lvl="2" indent="-228600" algn="l" defTabSz="914400" rtl="0" fontAlgn="auto" hangingPunct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ct val="100000"/>
              <a:buChar char="•"/>
              <a:tabLst/>
              <a:defRPr lang="en-US" sz="2000" b="0" i="0" u="none" strike="noStrike" kern="0" cap="none" spc="0" baseline="0">
                <a:solidFill>
                  <a:srgbClr val="003300"/>
                </a:solidFill>
                <a:uFillTx/>
                <a:latin typeface="Times New Roman" pitchFamily="18"/>
              </a:defRPr>
            </a:lvl3pPr>
            <a:lvl4pPr marL="1600200" marR="0" lvl="3" indent="-228600" algn="l" defTabSz="914400" rtl="0" fontAlgn="auto" hangingPunct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ct val="100000"/>
              <a:buChar char="–"/>
              <a:tabLst/>
              <a:defRPr lang="en-US" sz="1800" b="0" i="0" u="none" strike="noStrike" kern="0" cap="none" spc="0" baseline="0">
                <a:solidFill>
                  <a:srgbClr val="003300"/>
                </a:solidFill>
                <a:uFillTx/>
                <a:latin typeface="Times New Roman" pitchFamily="18"/>
              </a:defRPr>
            </a:lvl4pPr>
            <a:lvl5pPr marL="2057400" marR="0" lvl="4" indent="-228600" algn="l" defTabSz="914400" rtl="0" fontAlgn="auto" hangingPunct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ct val="100000"/>
              <a:buChar char="»"/>
              <a:tabLst/>
              <a:defRPr lang="en-US" sz="1800" b="0" i="0" u="none" strike="noStrike" kern="0" cap="none" spc="0" baseline="0">
                <a:solidFill>
                  <a:srgbClr val="003300"/>
                </a:solidFill>
                <a:uFillTx/>
                <a:latin typeface="Times New Roman" pitchFamily="18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4648196" y="1981203"/>
            <a:ext cx="3810003" cy="4114800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 marL="742950" marR="0" lvl="1" indent="-285750" algn="l" defTabSz="914400" rtl="0" fontAlgn="auto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Char char="–"/>
              <a:tabLst/>
              <a:defRPr lang="en-US" sz="2400" b="0" i="0" u="none" strike="noStrike" kern="0" cap="none" spc="0" baseline="0">
                <a:solidFill>
                  <a:srgbClr val="003300"/>
                </a:solidFill>
                <a:uFillTx/>
                <a:latin typeface="Times New Roman" pitchFamily="18"/>
              </a:defRPr>
            </a:lvl2pPr>
            <a:lvl3pPr marL="1143000" marR="0" lvl="2" indent="-228600" algn="l" defTabSz="914400" rtl="0" fontAlgn="auto" hangingPunct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ct val="100000"/>
              <a:buChar char="•"/>
              <a:tabLst/>
              <a:defRPr lang="en-US" sz="2000" b="0" i="0" u="none" strike="noStrike" kern="0" cap="none" spc="0" baseline="0">
                <a:solidFill>
                  <a:srgbClr val="003300"/>
                </a:solidFill>
                <a:uFillTx/>
                <a:latin typeface="Times New Roman" pitchFamily="18"/>
              </a:defRPr>
            </a:lvl3pPr>
            <a:lvl4pPr marL="1600200" marR="0" lvl="3" indent="-228600" algn="l" defTabSz="914400" rtl="0" fontAlgn="auto" hangingPunct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ct val="100000"/>
              <a:buChar char="–"/>
              <a:tabLst/>
              <a:defRPr lang="en-US" sz="1800" b="0" i="0" u="none" strike="noStrike" kern="0" cap="none" spc="0" baseline="0">
                <a:solidFill>
                  <a:srgbClr val="003300"/>
                </a:solidFill>
                <a:uFillTx/>
                <a:latin typeface="Times New Roman" pitchFamily="18"/>
              </a:defRPr>
            </a:lvl4pPr>
            <a:lvl5pPr marL="2057400" marR="0" lvl="4" indent="-228600" algn="l" defTabSz="914400" rtl="0" fontAlgn="auto" hangingPunct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ct val="100000"/>
              <a:buChar char="»"/>
              <a:tabLst/>
              <a:defRPr lang="en-US" sz="1800" b="0" i="0" u="none" strike="noStrike" kern="0" cap="none" spc="0" baseline="0">
                <a:solidFill>
                  <a:srgbClr val="003300"/>
                </a:solidFill>
                <a:uFillTx/>
                <a:latin typeface="Times New Roman" pitchFamily="18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 </a:t>
            </a:r>
          </a:p>
        </p:txBody>
      </p:sp>
      <p:sp>
        <p:nvSpPr>
          <p:cNvPr id="6" name="Rectangle 5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6F6022-4903-4B32-94B2-7AFBF069BD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954535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 marL="742950" marR="0" lvl="1" indent="-285750" algn="l" defTabSz="914400" rtl="0" fontAlgn="auto" hangingPunct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ct val="100000"/>
              <a:buChar char="–"/>
              <a:tabLst/>
              <a:defRPr lang="en-US" sz="2000" b="0" i="0" u="none" strike="noStrike" kern="0" cap="none" spc="0" baseline="0">
                <a:solidFill>
                  <a:srgbClr val="003300"/>
                </a:solidFill>
                <a:uFillTx/>
                <a:latin typeface="Times New Roman" pitchFamily="18"/>
              </a:defRPr>
            </a:lvl2pPr>
            <a:lvl3pPr marL="1143000" marR="0" lvl="2" indent="-228600" algn="l" defTabSz="914400" rtl="0" fontAlgn="auto" hangingPunct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ct val="100000"/>
              <a:buChar char="•"/>
              <a:tabLst/>
              <a:defRPr lang="en-US" sz="1800" b="0" i="0" u="none" strike="noStrike" kern="0" cap="none" spc="0" baseline="0">
                <a:solidFill>
                  <a:srgbClr val="003300"/>
                </a:solidFill>
                <a:uFillTx/>
                <a:latin typeface="Times New Roman" pitchFamily="18"/>
              </a:defRPr>
            </a:lvl3pPr>
            <a:lvl4pPr marL="1600200" marR="0" lvl="3" indent="-228600" algn="l" defTabSz="914400" rtl="0" fontAlgn="auto" hangingPunct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ct val="100000"/>
              <a:buChar char="–"/>
              <a:tabLst/>
              <a:defRPr lang="en-US" sz="1600" b="0" i="0" u="none" strike="noStrike" kern="0" cap="none" spc="0" baseline="0">
                <a:solidFill>
                  <a:srgbClr val="003300"/>
                </a:solidFill>
                <a:uFillTx/>
                <a:latin typeface="Times New Roman" pitchFamily="18"/>
              </a:defRPr>
            </a:lvl4pPr>
            <a:lvl5pPr marL="2057400" marR="0" lvl="4" indent="-228600" algn="l" defTabSz="914400" rtl="0" fontAlgn="auto" hangingPunct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ct val="100000"/>
              <a:buChar char="»"/>
              <a:tabLst/>
              <a:defRPr lang="en-US" sz="1600" b="0" i="0" u="none" strike="noStrike" kern="0" cap="none" spc="0" baseline="0">
                <a:solidFill>
                  <a:srgbClr val="003300"/>
                </a:solidFill>
                <a:uFillTx/>
                <a:latin typeface="Times New Roman" pitchFamily="18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 marL="742950" marR="0" lvl="1" indent="-285750" algn="l" defTabSz="914400" rtl="0" fontAlgn="auto" hangingPunct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ct val="100000"/>
              <a:buChar char="–"/>
              <a:tabLst/>
              <a:defRPr lang="en-US" sz="2000" b="0" i="0" u="none" strike="noStrike" kern="0" cap="none" spc="0" baseline="0">
                <a:solidFill>
                  <a:srgbClr val="003300"/>
                </a:solidFill>
                <a:uFillTx/>
                <a:latin typeface="Times New Roman" pitchFamily="18"/>
              </a:defRPr>
            </a:lvl2pPr>
            <a:lvl3pPr marL="1143000" marR="0" lvl="2" indent="-228600" algn="l" defTabSz="914400" rtl="0" fontAlgn="auto" hangingPunct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ct val="100000"/>
              <a:buChar char="•"/>
              <a:tabLst/>
              <a:defRPr lang="en-US" sz="1800" b="0" i="0" u="none" strike="noStrike" kern="0" cap="none" spc="0" baseline="0">
                <a:solidFill>
                  <a:srgbClr val="003300"/>
                </a:solidFill>
                <a:uFillTx/>
                <a:latin typeface="Times New Roman" pitchFamily="18"/>
              </a:defRPr>
            </a:lvl3pPr>
            <a:lvl4pPr marL="1600200" marR="0" lvl="3" indent="-228600" algn="l" defTabSz="914400" rtl="0" fontAlgn="auto" hangingPunct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ct val="100000"/>
              <a:buChar char="–"/>
              <a:tabLst/>
              <a:defRPr lang="en-US" sz="1600" b="0" i="0" u="none" strike="noStrike" kern="0" cap="none" spc="0" baseline="0">
                <a:solidFill>
                  <a:srgbClr val="003300"/>
                </a:solidFill>
                <a:uFillTx/>
                <a:latin typeface="Times New Roman" pitchFamily="18"/>
              </a:defRPr>
            </a:lvl4pPr>
            <a:lvl5pPr marL="2057400" marR="0" lvl="4" indent="-228600" algn="l" defTabSz="914400" rtl="0" fontAlgn="auto" hangingPunct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ct val="100000"/>
              <a:buChar char="»"/>
              <a:tabLst/>
              <a:defRPr lang="en-US" sz="1600" b="0" i="0" u="none" strike="noStrike" kern="0" cap="none" spc="0" baseline="0">
                <a:solidFill>
                  <a:srgbClr val="003300"/>
                </a:solidFill>
                <a:uFillTx/>
                <a:latin typeface="Times New Roman" pitchFamily="18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 </a:t>
            </a:r>
          </a:p>
        </p:txBody>
      </p:sp>
      <p:sp>
        <p:nvSpPr>
          <p:cNvPr id="8" name="Rectangle 5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D30824-7E79-4530-9E2E-06C602984B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837857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 </a:t>
            </a:r>
          </a:p>
        </p:txBody>
      </p:sp>
      <p:sp>
        <p:nvSpPr>
          <p:cNvPr id="4" name="Rectangle 5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07E5C6-6694-460A-86CD-D1217A8DF6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351033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 </a:t>
            </a:r>
          </a:p>
        </p:txBody>
      </p:sp>
      <p:sp>
        <p:nvSpPr>
          <p:cNvPr id="3" name="Rectangle 5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C83814-ADB4-4213-A0DA-83BB62B3CE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4277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©19</a:t>
            </a:r>
            <a:r>
              <a:rPr lang="en-US" sz="1200" b="0"/>
              <a:t>99 South-Western College Publishing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70F807-BB3C-42DE-9153-23D2B25171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 marL="742950" marR="0" lvl="1" indent="-285750" algn="l" defTabSz="914400" rtl="0" fontAlgn="auto" hangingPunct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ct val="100000"/>
              <a:buChar char="–"/>
              <a:tabLst/>
              <a:defRPr lang="en-US" sz="2800" b="0" i="0" u="none" strike="noStrike" kern="0" cap="none" spc="0" baseline="0">
                <a:solidFill>
                  <a:srgbClr val="003300"/>
                </a:solidFill>
                <a:uFillTx/>
                <a:latin typeface="Times New Roman" pitchFamily="18"/>
              </a:defRPr>
            </a:lvl2pPr>
            <a:lvl3pPr marL="1143000" marR="0" lvl="2" indent="-228600" algn="l" defTabSz="914400" rtl="0" fontAlgn="auto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Char char="•"/>
              <a:tabLst/>
              <a:defRPr lang="en-US" sz="2400" b="0" i="0" u="none" strike="noStrike" kern="0" cap="none" spc="0" baseline="0">
                <a:solidFill>
                  <a:srgbClr val="003300"/>
                </a:solidFill>
                <a:uFillTx/>
                <a:latin typeface="Times New Roman" pitchFamily="18"/>
              </a:defRPr>
            </a:lvl3pPr>
            <a:lvl4pPr marL="1600200" marR="0" lvl="3" indent="-228600" algn="l" defTabSz="914400" rtl="0" fontAlgn="auto" hangingPunct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ct val="100000"/>
              <a:buChar char="–"/>
              <a:tabLst/>
              <a:defRPr lang="en-US" sz="2000" b="0" i="0" u="none" strike="noStrike" kern="0" cap="none" spc="0" baseline="0">
                <a:solidFill>
                  <a:srgbClr val="003300"/>
                </a:solidFill>
                <a:uFillTx/>
                <a:latin typeface="Times New Roman" pitchFamily="18"/>
              </a:defRPr>
            </a:lvl4pPr>
            <a:lvl5pPr marL="2057400" marR="0" lvl="4" indent="-228600" algn="l" defTabSz="914400" rtl="0" fontAlgn="auto" hangingPunct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ct val="100000"/>
              <a:buChar char="»"/>
              <a:tabLst/>
              <a:defRPr lang="en-US" sz="2000" b="0" i="0" u="none" strike="noStrike" kern="0" cap="none" spc="0" baseline="0">
                <a:solidFill>
                  <a:srgbClr val="003300"/>
                </a:solidFill>
                <a:uFillTx/>
                <a:latin typeface="Times New Roman" pitchFamily="18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 </a:t>
            </a:r>
          </a:p>
        </p:txBody>
      </p:sp>
      <p:sp>
        <p:nvSpPr>
          <p:cNvPr id="6" name="Rectangle 5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313851-9D08-4892-A2EB-1EDABEFFD2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99403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 </a:t>
            </a:r>
          </a:p>
        </p:txBody>
      </p:sp>
      <p:sp>
        <p:nvSpPr>
          <p:cNvPr id="6" name="Rectangle 5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9C9B13-450B-4445-A6E6-1FA6D309CB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656224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 marL="742950" marR="0" lvl="1" indent="-285750" algn="l" defTabSz="914400" rtl="0" fontAlgn="auto" hangingPunct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ct val="100000"/>
              <a:buChar char="–"/>
              <a:tabLst/>
              <a:defRPr lang="en-US" sz="2800" b="0" i="0" u="none" strike="noStrike" kern="0" cap="none" spc="0" baseline="0">
                <a:solidFill>
                  <a:srgbClr val="003300"/>
                </a:solidFill>
                <a:uFillTx/>
                <a:latin typeface="Times New Roman" pitchFamily="18"/>
              </a:defRPr>
            </a:lvl2pPr>
            <a:lvl3pPr marL="1143000" marR="0" lvl="2" indent="-228600" algn="l" defTabSz="914400" rtl="0" fontAlgn="auto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Char char="•"/>
              <a:tabLst/>
              <a:defRPr lang="en-US" sz="2400" b="0" i="0" u="none" strike="noStrike" kern="0" cap="none" spc="0" baseline="0">
                <a:solidFill>
                  <a:srgbClr val="003300"/>
                </a:solidFill>
                <a:uFillTx/>
                <a:latin typeface="Times New Roman" pitchFamily="18"/>
              </a:defRPr>
            </a:lvl3pPr>
            <a:lvl4pPr marL="1600200" marR="0" lvl="3" indent="-228600" algn="l" defTabSz="914400" rtl="0" fontAlgn="auto" hangingPunct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ct val="100000"/>
              <a:buChar char="–"/>
              <a:tabLst/>
              <a:defRPr lang="en-US" sz="2000" b="0" i="0" u="none" strike="noStrike" kern="0" cap="none" spc="0" baseline="0">
                <a:solidFill>
                  <a:srgbClr val="003300"/>
                </a:solidFill>
                <a:uFillTx/>
                <a:latin typeface="Times New Roman" pitchFamily="18"/>
              </a:defRPr>
            </a:lvl4pPr>
            <a:lvl5pPr marL="2057400" marR="0" lvl="4" indent="-228600" algn="l" defTabSz="914400" rtl="0" fontAlgn="auto" hangingPunct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ct val="100000"/>
              <a:buChar char="»"/>
              <a:tabLst/>
              <a:defRPr lang="en-US" sz="2000" b="0" i="0" u="none" strike="noStrike" kern="0" cap="none" spc="0" baseline="0">
                <a:solidFill>
                  <a:srgbClr val="003300"/>
                </a:solidFill>
                <a:uFillTx/>
                <a:latin typeface="Times New Roman" pitchFamily="18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 </a:t>
            </a:r>
          </a:p>
        </p:txBody>
      </p:sp>
      <p:sp>
        <p:nvSpPr>
          <p:cNvPr id="5" name="Rectangle 5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BD4FF2-553D-4ECF-A946-2366381AEA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673771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6515099" y="609603"/>
            <a:ext cx="1943100" cy="5486400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685800" y="609603"/>
            <a:ext cx="5676896" cy="5486400"/>
          </a:xfrm>
        </p:spPr>
        <p:txBody>
          <a:bodyPr vert="eaVert"/>
          <a:lstStyle>
            <a:lvl1pPr>
              <a:defRPr/>
            </a:lvl1pPr>
            <a:lvl2pPr marL="742950" marR="0" lvl="1" indent="-285750" algn="l" defTabSz="914400" rtl="0" fontAlgn="auto" hangingPunct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ct val="100000"/>
              <a:buChar char="–"/>
              <a:tabLst/>
              <a:defRPr lang="en-US" sz="2800" b="0" i="0" u="none" strike="noStrike" kern="0" cap="none" spc="0" baseline="0">
                <a:solidFill>
                  <a:srgbClr val="003300"/>
                </a:solidFill>
                <a:uFillTx/>
                <a:latin typeface="Times New Roman" pitchFamily="18"/>
              </a:defRPr>
            </a:lvl2pPr>
            <a:lvl3pPr marL="1143000" marR="0" lvl="2" indent="-228600" algn="l" defTabSz="914400" rtl="0" fontAlgn="auto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Char char="•"/>
              <a:tabLst/>
              <a:defRPr lang="en-US" sz="2400" b="0" i="0" u="none" strike="noStrike" kern="0" cap="none" spc="0" baseline="0">
                <a:solidFill>
                  <a:srgbClr val="003300"/>
                </a:solidFill>
                <a:uFillTx/>
                <a:latin typeface="Times New Roman" pitchFamily="18"/>
              </a:defRPr>
            </a:lvl3pPr>
            <a:lvl4pPr marL="1600200" marR="0" lvl="3" indent="-228600" algn="l" defTabSz="914400" rtl="0" fontAlgn="auto" hangingPunct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ct val="100000"/>
              <a:buChar char="–"/>
              <a:tabLst/>
              <a:defRPr lang="en-US" sz="2000" b="0" i="0" u="none" strike="noStrike" kern="0" cap="none" spc="0" baseline="0">
                <a:solidFill>
                  <a:srgbClr val="003300"/>
                </a:solidFill>
                <a:uFillTx/>
                <a:latin typeface="Times New Roman" pitchFamily="18"/>
              </a:defRPr>
            </a:lvl4pPr>
            <a:lvl5pPr marL="2057400" marR="0" lvl="4" indent="-228600" algn="l" defTabSz="914400" rtl="0" fontAlgn="auto" hangingPunct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ct val="100000"/>
              <a:buChar char="»"/>
              <a:tabLst/>
              <a:defRPr lang="en-US" sz="2000" b="0" i="0" u="none" strike="noStrike" kern="0" cap="none" spc="0" baseline="0">
                <a:solidFill>
                  <a:srgbClr val="003300"/>
                </a:solidFill>
                <a:uFillTx/>
                <a:latin typeface="Times New Roman" pitchFamily="18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 txBox="1">
            <a:spLocks noGrp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 </a:t>
            </a:r>
          </a:p>
        </p:txBody>
      </p:sp>
      <p:sp>
        <p:nvSpPr>
          <p:cNvPr id="5" name="Rectangle 5"/>
          <p:cNvSpPr txBox="1">
            <a:spLocks noGrp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D914F1-66A0-4F8B-A6BA-1D0CAD0073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64659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©19</a:t>
            </a:r>
            <a:r>
              <a:rPr lang="en-US" sz="1200" b="0"/>
              <a:t>99 South-Western College Publishing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66F5E-7C17-4912-B5C4-3BC30462DE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©19</a:t>
            </a:r>
            <a:r>
              <a:rPr lang="en-US" sz="1200" b="0"/>
              <a:t>99 South-Western College Publishing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1AC6D5-F681-49FE-BFDF-70B194AD8C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©19</a:t>
            </a:r>
            <a:r>
              <a:rPr lang="en-US" sz="1200" b="0"/>
              <a:t>99 South-Western College Publishing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EDB40-B161-4358-BA05-C6BC0AC4BA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©19</a:t>
            </a:r>
            <a:r>
              <a:rPr lang="en-US" sz="1200" b="0"/>
              <a:t>99 South-Western College Publishing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772E1D-EB36-4722-A3AC-F4442A8744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©19</a:t>
            </a:r>
            <a:r>
              <a:rPr lang="en-US" sz="1200" b="0"/>
              <a:t>99 South-Western College Publishing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8D902F-FA90-4E46-B706-437B880670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©19</a:t>
            </a:r>
            <a:r>
              <a:rPr lang="en-US" sz="1200" b="0"/>
              <a:t>99 South-Western College Publishing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E0BB67-0748-45EB-B4E7-0E5D1F4ABB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chemeClr val="bg1"/>
            </a:gs>
            <a:gs pos="100000">
              <a:schemeClr val="bg1">
                <a:gamma/>
                <a:shade val="100000"/>
                <a:invGamma/>
              </a:schemeClr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30175" y="6270625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lnSpc>
                <a:spcPct val="100000"/>
              </a:lnSpc>
              <a:spcBef>
                <a:spcPct val="0"/>
              </a:spcBef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 ©19</a:t>
            </a:r>
            <a:r>
              <a:rPr lang="en-US" sz="1200"/>
              <a:t>99 South-Western College Publishing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spcBef>
                <a:spcPct val="0"/>
              </a:spcBef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BE169712-A6F8-4025-9273-F5B3A3CA52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66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660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660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660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6600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006600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006600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006600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0066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hlink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Times New Roman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chemeClr val="bg1"/>
            </a:gs>
            <a:gs pos="100000">
              <a:srgbClr val="FFFFCC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30175" y="6270625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lnSpc>
                <a:spcPct val="100000"/>
              </a:lnSpc>
              <a:spcBef>
                <a:spcPct val="0"/>
              </a:spcBef>
              <a:defRPr sz="1400" b="1">
                <a:solidFill>
                  <a:srgbClr val="0033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>
                <a:cs typeface="Arial" panose="020B0604020202020204" pitchFamily="34" charset="0"/>
              </a:rPr>
              <a:t> ©19</a:t>
            </a:r>
            <a:r>
              <a:rPr lang="en-US" sz="1200">
                <a:cs typeface="Arial" panose="020B0604020202020204" pitchFamily="34" charset="0"/>
              </a:rPr>
              <a:t>99 South-Western College Publishing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spcBef>
                <a:spcPct val="0"/>
              </a:spcBef>
              <a:defRPr sz="1400">
                <a:solidFill>
                  <a:srgbClr val="0033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D204974F-92F8-4372-8B26-3105D5252942}" type="slidenum">
              <a:rPr lang="en-US"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3399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66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660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660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660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6600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006600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006600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006600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0066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hlink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Times New Roman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 txBox="1">
            <a:spLocks noGrp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0" tIns="46040" rIns="92070" bIns="4604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 txBox="1">
            <a:spLocks noGrp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0" tIns="46040" rIns="92070" bIns="460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</p:txBody>
      </p:sp>
      <p:sp>
        <p:nvSpPr>
          <p:cNvPr id="4" name="Rectangle 4"/>
          <p:cNvSpPr txBox="1">
            <a:spLocks noGrp="1"/>
          </p:cNvSpPr>
          <p:nvPr>
            <p:ph type="ftr" sz="quarter" idx="3"/>
          </p:nvPr>
        </p:nvSpPr>
        <p:spPr>
          <a:xfrm>
            <a:off x="130175" y="6270625"/>
            <a:ext cx="3733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2070" tIns="46040" rIns="92070" bIns="46040" anchor="t" anchorCtr="1" compatLnSpc="1"/>
          <a:lstStyle>
            <a:lvl1pPr marL="0" marR="0" lvl="0" indent="0" algn="ctr" defTabSz="914400" rtl="0" eaLnBrk="1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400" b="1" i="0" u="none" strike="noStrike" kern="1200" cap="none" spc="0" baseline="0">
                <a:solidFill>
                  <a:srgbClr val="003300"/>
                </a:solidFill>
                <a:uFillTx/>
                <a:latin typeface="Times New Roman" pitchFamily="18"/>
                <a:cs typeface="+mn-cs"/>
              </a:defRPr>
            </a:lvl1pPr>
          </a:lstStyle>
          <a:p>
            <a:pPr>
              <a:defRPr/>
            </a:pPr>
            <a:r>
              <a:t> </a:t>
            </a:r>
          </a:p>
        </p:txBody>
      </p:sp>
      <p:sp>
        <p:nvSpPr>
          <p:cNvPr id="5" name="Rectangle 5"/>
          <p:cNvSpPr txBox="1">
            <a:spLocks noGrp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2070" tIns="46040" rIns="92070" bIns="46040" numCol="1" anchor="t" anchorCtr="0" compatLnSpc="1">
            <a:prstTxWarp prst="textNoShape">
              <a:avLst/>
            </a:prstTxWarp>
          </a:bodyPr>
          <a:lstStyle>
            <a:lvl1pPr algn="r" eaLnBrk="1" hangingPunct="0">
              <a:defRPr sz="1400" smtClean="0">
                <a:solidFill>
                  <a:srgbClr val="0033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CC8B3586-4717-4486-B5A7-BBF066472B77}" type="slidenum">
              <a:rPr lang="en-US"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5823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ransition/>
  <p:txStyles>
    <p:titleStyle>
      <a:lvl1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lang="en-US" sz="4400" b="1">
          <a:solidFill>
            <a:srgbClr val="006600"/>
          </a:solidFill>
          <a:latin typeface="Arial"/>
        </a:defRPr>
      </a:lvl1pPr>
      <a:lvl2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 b="1">
          <a:solidFill>
            <a:srgbClr val="006600"/>
          </a:solidFill>
          <a:latin typeface="Arial" charset="0"/>
        </a:defRPr>
      </a:lvl2pPr>
      <a:lvl3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 b="1">
          <a:solidFill>
            <a:srgbClr val="006600"/>
          </a:solidFill>
          <a:latin typeface="Arial" charset="0"/>
        </a:defRPr>
      </a:lvl3pPr>
      <a:lvl4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 b="1">
          <a:solidFill>
            <a:srgbClr val="006600"/>
          </a:solidFill>
          <a:latin typeface="Arial" charset="0"/>
        </a:defRPr>
      </a:lvl4pPr>
      <a:lvl5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 b="1">
          <a:solidFill>
            <a:srgbClr val="006600"/>
          </a:solidFill>
          <a:latin typeface="Arial" charset="0"/>
        </a:defRPr>
      </a:lvl5pPr>
      <a:lvl6pPr marL="457200"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 b="1">
          <a:solidFill>
            <a:srgbClr val="006600"/>
          </a:solidFill>
          <a:latin typeface="Arial" charset="0"/>
        </a:defRPr>
      </a:lvl6pPr>
      <a:lvl7pPr marL="914400"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 b="1">
          <a:solidFill>
            <a:srgbClr val="006600"/>
          </a:solidFill>
          <a:latin typeface="Arial" charset="0"/>
        </a:defRPr>
      </a:lvl7pPr>
      <a:lvl8pPr marL="1371600"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 b="1">
          <a:solidFill>
            <a:srgbClr val="006600"/>
          </a:solidFill>
          <a:latin typeface="Arial" charset="0"/>
        </a:defRPr>
      </a:lvl8pPr>
      <a:lvl9pPr marL="1828800"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 b="1">
          <a:solidFill>
            <a:srgbClr val="0066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80000"/>
        </a:lnSpc>
        <a:spcBef>
          <a:spcPts val="800"/>
        </a:spcBef>
        <a:spcAft>
          <a:spcPct val="0"/>
        </a:spcAft>
        <a:buSzPct val="100000"/>
        <a:buChar char="•"/>
        <a:defRPr lang="en-US" sz="3200">
          <a:solidFill>
            <a:srgbClr val="000000"/>
          </a:solidFill>
          <a:latin typeface="Arial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4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4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678125"/>
            <a:ext cx="8839200" cy="2512099"/>
          </a:xfrm>
          <a:solidFill>
            <a:srgbClr val="FFFF99">
              <a:alpha val="50195"/>
            </a:srgbClr>
          </a:solidFill>
        </p:spPr>
        <p:txBody>
          <a:bodyPr wrap="square" lIns="457200" tIns="503238" rIns="457200" bIns="503238">
            <a:spAutoFit/>
          </a:bodyPr>
          <a:lstStyle/>
          <a:p>
            <a:pPr>
              <a:lnSpc>
                <a:spcPct val="90000"/>
              </a:lnSpc>
            </a:pPr>
            <a:r>
              <a:rPr lang="en-US" sz="5400" dirty="0" smtClean="0"/>
              <a:t>Chapter 1</a:t>
            </a:r>
            <a:br>
              <a:rPr lang="en-US" sz="5400" dirty="0" smtClean="0"/>
            </a:br>
            <a:r>
              <a:rPr lang="en-US" sz="5400" dirty="0" smtClean="0"/>
              <a:t>The Economic Problem</a:t>
            </a:r>
            <a:endParaRPr lang="en-US" sz="5400" b="0" dirty="0" smtClean="0">
              <a:solidFill>
                <a:schemeClr val="tx1"/>
              </a:solidFill>
            </a:endParaRPr>
          </a:p>
        </p:txBody>
      </p:sp>
      <p:sp>
        <p:nvSpPr>
          <p:cNvPr id="2051" name="Text Box 4"/>
          <p:cNvSpPr txBox="1">
            <a:spLocks noChangeArrowheads="1"/>
          </p:cNvSpPr>
          <p:nvPr/>
        </p:nvSpPr>
        <p:spPr bwMode="auto">
          <a:xfrm>
            <a:off x="457200" y="3505200"/>
            <a:ext cx="8153400" cy="208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en-US" sz="4800" dirty="0"/>
              <a:t>These slides supplement the textbook, but should not replace reading the textbook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585D615-3051-4B03-AD22-3CD646D44A53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750888" y="769567"/>
            <a:ext cx="7772400" cy="2308966"/>
          </a:xfrm>
          <a:noFill/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sz="6000" dirty="0" smtClean="0"/>
              <a:t>How do we solve the allocation problem in a free market?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3721027"/>
            <a:ext cx="7848600" cy="1422570"/>
          </a:xfrm>
          <a:noFill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5400" dirty="0" smtClean="0"/>
              <a:t>Buyers and sellers compete in the market</a:t>
            </a:r>
          </a:p>
        </p:txBody>
      </p:sp>
    </p:spTree>
    <p:extLst>
      <p:ext uri="{BB962C8B-B14F-4D97-AF65-F5344CB8AC3E}">
        <p14:creationId xmlns:p14="http://schemas.microsoft.com/office/powerpoint/2010/main" val="18472398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585D615-3051-4B03-AD22-3CD646D44A53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750888" y="914400"/>
            <a:ext cx="7772400" cy="2308966"/>
          </a:xfrm>
          <a:noFill/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sz="6000" dirty="0" smtClean="0"/>
              <a:t>What assumption do we make concerning the market?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4044" y="3581400"/>
            <a:ext cx="8066088" cy="1422570"/>
          </a:xfrm>
          <a:noFill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5400" dirty="0" smtClean="0"/>
              <a:t>Economists only consider market transactions. </a:t>
            </a:r>
          </a:p>
        </p:txBody>
      </p:sp>
    </p:spTree>
    <p:extLst>
      <p:ext uri="{BB962C8B-B14F-4D97-AF65-F5344CB8AC3E}">
        <p14:creationId xmlns:p14="http://schemas.microsoft.com/office/powerpoint/2010/main" val="16504883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585D615-3051-4B03-AD22-3CD646D44A53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750888" y="1138898"/>
            <a:ext cx="7772400" cy="1570303"/>
          </a:xfrm>
          <a:noFill/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sz="6000" dirty="0" smtClean="0"/>
              <a:t>Who gets when a good is scarce?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3124200"/>
            <a:ext cx="6705600" cy="2087367"/>
          </a:xfrm>
          <a:noFill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5400" dirty="0" smtClean="0"/>
              <a:t>Consumers who have the money and want it the most</a:t>
            </a:r>
          </a:p>
        </p:txBody>
      </p:sp>
    </p:spTree>
    <p:extLst>
      <p:ext uri="{BB962C8B-B14F-4D97-AF65-F5344CB8AC3E}">
        <p14:creationId xmlns:p14="http://schemas.microsoft.com/office/powerpoint/2010/main" val="38009335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585D615-3051-4B03-AD22-3CD646D44A53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750888" y="1138898"/>
            <a:ext cx="7772400" cy="1570303"/>
          </a:xfrm>
          <a:noFill/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sz="6000" dirty="0" smtClean="0"/>
              <a:t>Who was</a:t>
            </a:r>
            <a:br>
              <a:rPr lang="en-US" sz="6000" dirty="0" smtClean="0"/>
            </a:br>
            <a:r>
              <a:rPr lang="en-US" sz="6000" dirty="0" smtClean="0"/>
              <a:t>Adam Smith?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3099516"/>
            <a:ext cx="8077200" cy="2752165"/>
          </a:xfrm>
          <a:noFill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5400" dirty="0" smtClean="0"/>
              <a:t>He wrote the </a:t>
            </a:r>
            <a:r>
              <a:rPr lang="en-US" sz="5400" u="sng" dirty="0" smtClean="0"/>
              <a:t>Wealth of Nations</a:t>
            </a:r>
            <a:r>
              <a:rPr lang="en-US" sz="5400" dirty="0" smtClean="0"/>
              <a:t> in 1776 – known as the father of modern day economics.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C077CCA-370C-4EA8-AE63-2F62562FAAC0}" type="slidenum">
              <a:rPr lang="en-US" altLang="en-US" smtClean="0">
                <a:solidFill>
                  <a:srgbClr val="003300"/>
                </a:solidFill>
                <a:latin typeface="Times New Roman" panose="02020603050405020304" pitchFamily="18" charset="0"/>
              </a:rPr>
              <a:pPr/>
              <a:t>14</a:t>
            </a:fld>
            <a:endParaRPr lang="en-US" altLang="en-US" smtClean="0">
              <a:solidFill>
                <a:srgbClr val="00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963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7772400" cy="2308225"/>
          </a:xfrm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en-US" sz="6000" smtClean="0"/>
              <a:t>According to Adam Smith, what is the invisible hand?</a:t>
            </a:r>
          </a:p>
        </p:txBody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124200"/>
            <a:ext cx="8229600" cy="2752725"/>
          </a:xfrm>
        </p:spPr>
        <p:txBody>
          <a:bodyPr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5400" smtClean="0"/>
              <a:t>Self interest will guide the economy to produce what we want and offer us reasonable prices</a:t>
            </a:r>
          </a:p>
        </p:txBody>
      </p:sp>
    </p:spTree>
    <p:extLst>
      <p:ext uri="{BB962C8B-B14F-4D97-AF65-F5344CB8AC3E}">
        <p14:creationId xmlns:p14="http://schemas.microsoft.com/office/powerpoint/2010/main" val="1798053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F694DB0-FC13-4F19-ABEC-45FBF09E322D}" type="slidenum">
              <a:rPr lang="en-US" altLang="en-US" smtClean="0">
                <a:solidFill>
                  <a:srgbClr val="003300"/>
                </a:solidFill>
                <a:latin typeface="Times New Roman" panose="02020603050405020304" pitchFamily="18" charset="0"/>
              </a:rPr>
              <a:pPr/>
              <a:t>15</a:t>
            </a:fld>
            <a:endParaRPr lang="en-US" altLang="en-US" smtClean="0">
              <a:solidFill>
                <a:srgbClr val="00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7587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468313"/>
            <a:ext cx="7086600" cy="3048000"/>
          </a:xfrm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en-US" sz="6000" smtClean="0"/>
              <a:t>What was the main idea of the Wealth of Nations by Adam Smith 1776?</a:t>
            </a:r>
          </a:p>
        </p:txBody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3581400"/>
            <a:ext cx="7620000" cy="2087563"/>
          </a:xfrm>
        </p:spPr>
        <p:txBody>
          <a:bodyPr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5400" smtClean="0"/>
              <a:t>Everyone would benefit from less government and free trade</a:t>
            </a:r>
          </a:p>
        </p:txBody>
      </p:sp>
    </p:spTree>
    <p:extLst>
      <p:ext uri="{BB962C8B-B14F-4D97-AF65-F5344CB8AC3E}">
        <p14:creationId xmlns:p14="http://schemas.microsoft.com/office/powerpoint/2010/main" val="1497571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585D615-3051-4B03-AD22-3CD646D44A53}" type="slidenum">
              <a:rPr lang="en-US" smtClean="0">
                <a:solidFill>
                  <a:srgbClr val="003300"/>
                </a:solidFill>
              </a:rPr>
              <a:pPr/>
              <a:t>16</a:t>
            </a:fld>
            <a:endParaRPr lang="en-US" smtClean="0">
              <a:solidFill>
                <a:srgbClr val="003300"/>
              </a:solidFill>
            </a:endParaRP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029462"/>
            <a:ext cx="7772400" cy="1570303"/>
          </a:xfrm>
          <a:noFill/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sz="6000" dirty="0" smtClean="0"/>
              <a:t>Is Self Interest a greedy concept?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3687" y="3048000"/>
            <a:ext cx="7924800" cy="2752165"/>
          </a:xfrm>
          <a:noFill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5400" dirty="0" smtClean="0"/>
              <a:t>In a free market you get what you want by helping other people get what they want. </a:t>
            </a:r>
          </a:p>
        </p:txBody>
      </p:sp>
    </p:spTree>
    <p:extLst>
      <p:ext uri="{BB962C8B-B14F-4D97-AF65-F5344CB8AC3E}">
        <p14:creationId xmlns:p14="http://schemas.microsoft.com/office/powerpoint/2010/main" val="43769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585D615-3051-4B03-AD22-3CD646D44A53}" type="slidenum">
              <a:rPr lang="en-US" smtClean="0">
                <a:solidFill>
                  <a:srgbClr val="003300"/>
                </a:solidFill>
              </a:rPr>
              <a:pPr/>
              <a:t>17</a:t>
            </a:fld>
            <a:endParaRPr lang="en-US" smtClean="0">
              <a:solidFill>
                <a:srgbClr val="003300"/>
              </a:solidFill>
            </a:endParaRP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570303"/>
          </a:xfrm>
          <a:noFill/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sz="6000" dirty="0" smtClean="0"/>
              <a:t>What is the</a:t>
            </a:r>
            <a:br>
              <a:rPr lang="en-US" sz="6000" dirty="0" smtClean="0"/>
            </a:br>
            <a:r>
              <a:rPr lang="en-US" sz="6000" dirty="0" smtClean="0"/>
              <a:t>Price Mechanism?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133600"/>
            <a:ext cx="8534400" cy="4081759"/>
          </a:xfrm>
          <a:noFill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4800" dirty="0" smtClean="0"/>
              <a:t>Prices: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4800" dirty="0" smtClean="0"/>
              <a:t>Convey information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4800" dirty="0" smtClean="0"/>
              <a:t>Give incentives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4800" dirty="0" smtClean="0"/>
              <a:t>Enables producers the financial capital to satisfy consumers wants and needs. </a:t>
            </a:r>
          </a:p>
        </p:txBody>
      </p:sp>
    </p:spTree>
    <p:extLst>
      <p:ext uri="{BB962C8B-B14F-4D97-AF65-F5344CB8AC3E}">
        <p14:creationId xmlns:p14="http://schemas.microsoft.com/office/powerpoint/2010/main" val="22717249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585D615-3051-4B03-AD22-3CD646D44A53}" type="slidenum">
              <a:rPr lang="en-US" smtClean="0">
                <a:solidFill>
                  <a:srgbClr val="003300"/>
                </a:solidFill>
              </a:rPr>
              <a:pPr/>
              <a:t>18</a:t>
            </a:fld>
            <a:endParaRPr lang="en-US" smtClean="0">
              <a:solidFill>
                <a:srgbClr val="003300"/>
              </a:solidFill>
            </a:endParaRP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2308966"/>
          </a:xfrm>
          <a:noFill/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sz="6000" dirty="0" smtClean="0"/>
              <a:t>What assumption do economists always make?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3276600"/>
            <a:ext cx="7453513" cy="1422570"/>
          </a:xfrm>
          <a:noFill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5400" dirty="0" smtClean="0"/>
              <a:t>When price changes nothing else changes. </a:t>
            </a:r>
          </a:p>
        </p:txBody>
      </p:sp>
    </p:spTree>
    <p:extLst>
      <p:ext uri="{BB962C8B-B14F-4D97-AF65-F5344CB8AC3E}">
        <p14:creationId xmlns:p14="http://schemas.microsoft.com/office/powerpoint/2010/main" val="5678689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585D615-3051-4B03-AD22-3CD646D44A53}" type="slidenum">
              <a:rPr lang="en-US" smtClean="0">
                <a:solidFill>
                  <a:srgbClr val="003300"/>
                </a:solidFill>
              </a:rPr>
              <a:pPr/>
              <a:t>19</a:t>
            </a:fld>
            <a:endParaRPr lang="en-US" smtClean="0">
              <a:solidFill>
                <a:srgbClr val="003300"/>
              </a:solidFill>
            </a:endParaRP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205198"/>
            <a:ext cx="8534400" cy="1422570"/>
          </a:xfrm>
          <a:noFill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sz="5400" dirty="0" smtClean="0"/>
              <a:t>What is</a:t>
            </a:r>
            <a:br>
              <a:rPr lang="en-US" sz="5400" dirty="0" smtClean="0"/>
            </a:br>
            <a:r>
              <a:rPr lang="en-US" sz="5400" dirty="0" smtClean="0"/>
              <a:t>Normative Economics?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3276600"/>
            <a:ext cx="7453513" cy="1422570"/>
          </a:xfrm>
          <a:noFill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5400" dirty="0" smtClean="0"/>
              <a:t>Opinions or value judgments are made</a:t>
            </a:r>
          </a:p>
        </p:txBody>
      </p:sp>
    </p:spTree>
    <p:extLst>
      <p:ext uri="{BB962C8B-B14F-4D97-AF65-F5344CB8AC3E}">
        <p14:creationId xmlns:p14="http://schemas.microsoft.com/office/powerpoint/2010/main" val="4202629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048019F-9E09-4CA5-A2D5-319D7FBDC777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610600" cy="1555750"/>
          </a:xfrm>
          <a:noFill/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sz="6000" dirty="0" smtClean="0"/>
              <a:t>What is the</a:t>
            </a:r>
            <a:br>
              <a:rPr lang="en-US" sz="6000" dirty="0" smtClean="0"/>
            </a:br>
            <a:r>
              <a:rPr lang="en-US" sz="6000" dirty="0" smtClean="0"/>
              <a:t>Economic Problem?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6250" y="2346325"/>
            <a:ext cx="8458200" cy="4035425"/>
          </a:xfrm>
          <a:noFill/>
        </p:spPr>
        <p:txBody>
          <a:bodyPr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5400" smtClean="0"/>
              <a:t>Because we live in a world of scarce resources, but people have unlimited wants and needs, how do we meet their needs in this world of scarcity?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585D615-3051-4B03-AD22-3CD646D44A53}" type="slidenum">
              <a:rPr lang="en-US" smtClean="0">
                <a:solidFill>
                  <a:srgbClr val="003300"/>
                </a:solidFill>
              </a:rPr>
              <a:pPr/>
              <a:t>20</a:t>
            </a:fld>
            <a:endParaRPr lang="en-US" smtClean="0">
              <a:solidFill>
                <a:srgbClr val="003300"/>
              </a:solidFill>
            </a:endParaRP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447800"/>
            <a:ext cx="8534400" cy="1422570"/>
          </a:xfrm>
          <a:noFill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sz="5400" dirty="0" smtClean="0"/>
              <a:t>What is</a:t>
            </a:r>
            <a:br>
              <a:rPr lang="en-US" sz="5400" dirty="0" smtClean="0"/>
            </a:br>
            <a:r>
              <a:rPr lang="en-US" sz="5400" dirty="0" smtClean="0"/>
              <a:t>Positive Economics?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3581400"/>
            <a:ext cx="8534400" cy="757773"/>
          </a:xfrm>
          <a:noFill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5400" dirty="0" smtClean="0"/>
              <a:t>Explains cause and effect. </a:t>
            </a:r>
          </a:p>
        </p:txBody>
      </p:sp>
    </p:spTree>
    <p:extLst>
      <p:ext uri="{BB962C8B-B14F-4D97-AF65-F5344CB8AC3E}">
        <p14:creationId xmlns:p14="http://schemas.microsoft.com/office/powerpoint/2010/main" val="34458885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585D615-3051-4B03-AD22-3CD646D44A53}" type="slidenum">
              <a:rPr lang="en-US" smtClean="0">
                <a:solidFill>
                  <a:srgbClr val="003300"/>
                </a:solidFill>
              </a:rPr>
              <a:pPr/>
              <a:t>21</a:t>
            </a:fld>
            <a:endParaRPr lang="en-US" smtClean="0">
              <a:solidFill>
                <a:srgbClr val="003300"/>
              </a:solidFill>
            </a:endParaRP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371600"/>
            <a:ext cx="8534400" cy="1422570"/>
          </a:xfrm>
          <a:noFill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sz="5400" dirty="0" smtClean="0"/>
              <a:t>What are 2 common pitfalls to avoid?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276600"/>
            <a:ext cx="8610600" cy="1588769"/>
          </a:xfrm>
          <a:noFill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5400" dirty="0" smtClean="0"/>
              <a:t>Correlation with causation.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5400" dirty="0" smtClean="0"/>
              <a:t>Fallacy of composition. </a:t>
            </a:r>
          </a:p>
        </p:txBody>
      </p:sp>
    </p:spTree>
    <p:extLst>
      <p:ext uri="{BB962C8B-B14F-4D97-AF65-F5344CB8AC3E}">
        <p14:creationId xmlns:p14="http://schemas.microsoft.com/office/powerpoint/2010/main" val="29781235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585D615-3051-4B03-AD22-3CD646D44A53}" type="slidenum">
              <a:rPr lang="en-US" smtClean="0">
                <a:solidFill>
                  <a:srgbClr val="003300"/>
                </a:solidFill>
              </a:rPr>
              <a:pPr/>
              <a:t>22</a:t>
            </a:fld>
            <a:endParaRPr lang="en-US" smtClean="0">
              <a:solidFill>
                <a:srgbClr val="003300"/>
              </a:solidFill>
            </a:endParaRP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205198"/>
            <a:ext cx="8534400" cy="1422570"/>
          </a:xfrm>
          <a:noFill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sz="5400" dirty="0" smtClean="0"/>
              <a:t>What are the factors of production (resources)?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2812702"/>
            <a:ext cx="6096000" cy="3250763"/>
          </a:xfrm>
          <a:noFill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5400" dirty="0" smtClean="0"/>
              <a:t>Land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5400" dirty="0" smtClean="0"/>
              <a:t>Labor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5400" dirty="0" smtClean="0"/>
              <a:t>Capital</a:t>
            </a:r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5400" dirty="0" smtClean="0"/>
              <a:t>Entrepreneurship</a:t>
            </a:r>
          </a:p>
        </p:txBody>
      </p:sp>
    </p:spTree>
    <p:extLst>
      <p:ext uri="{BB962C8B-B14F-4D97-AF65-F5344CB8AC3E}">
        <p14:creationId xmlns:p14="http://schemas.microsoft.com/office/powerpoint/2010/main" val="33226736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0FF496D-840F-44FA-BC15-841F9F0DE060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1143000"/>
            <a:ext cx="5715000" cy="823913"/>
          </a:xfrm>
          <a:noFill/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sz="6000" smtClean="0"/>
              <a:t>What is land?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133600"/>
            <a:ext cx="7620000" cy="2720975"/>
          </a:xfrm>
          <a:noFill/>
        </p:spPr>
        <p:txBody>
          <a:bodyPr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5400" smtClean="0"/>
              <a:t>Plots of ground and other natural resources used to produce goods and services</a:t>
            </a:r>
          </a:p>
        </p:txBody>
      </p:sp>
      <p:pic>
        <p:nvPicPr>
          <p:cNvPr id="28677" name="Picture 4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4191000"/>
            <a:ext cx="186690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EEEE656-6F08-4C66-BE28-A295A2E7123E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1290638" y="1008063"/>
            <a:ext cx="6248400" cy="823912"/>
          </a:xfrm>
          <a:noFill/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sz="6000" smtClean="0"/>
              <a:t>What is</a:t>
            </a:r>
            <a:r>
              <a:rPr lang="en-US" sz="6000" i="1" smtClean="0"/>
              <a:t> </a:t>
            </a:r>
            <a:r>
              <a:rPr lang="en-US" sz="6000" smtClean="0"/>
              <a:t>labor?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16113"/>
            <a:ext cx="9144000" cy="2063750"/>
          </a:xfrm>
          <a:noFill/>
        </p:spPr>
        <p:txBody>
          <a:bodyPr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5400" smtClean="0"/>
              <a:t>The physical and mental efforts of humans used to produce goods and services</a:t>
            </a:r>
          </a:p>
        </p:txBody>
      </p:sp>
      <p:pic>
        <p:nvPicPr>
          <p:cNvPr id="29701" name="Picture 4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4279900"/>
            <a:ext cx="2247900" cy="132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5B6EEF0-89FC-4DDA-AD97-78A5437ADF70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>
          <a:xfrm>
            <a:off x="1357313" y="1081088"/>
            <a:ext cx="6096000" cy="823912"/>
          </a:xfrm>
          <a:noFill/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sz="6000" smtClean="0"/>
              <a:t>What is capital?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981200"/>
            <a:ext cx="7086600" cy="2720975"/>
          </a:xfrm>
          <a:noFill/>
        </p:spPr>
        <p:txBody>
          <a:bodyPr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5400" smtClean="0"/>
              <a:t>Buildings, equipment, and human skills used to produce goods and services</a:t>
            </a:r>
          </a:p>
        </p:txBody>
      </p:sp>
      <p:pic>
        <p:nvPicPr>
          <p:cNvPr id="30725" name="Picture 4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9400" y="4572000"/>
            <a:ext cx="1963738" cy="152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5BA64C5-E6A4-4F65-A9B3-4BA06F48FCFB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1219200"/>
            <a:ext cx="6096000" cy="1570038"/>
          </a:xfrm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sz="6000" smtClean="0"/>
              <a:t>What is human capital?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3200400"/>
            <a:ext cx="5638800" cy="1422400"/>
          </a:xfrm>
        </p:spPr>
        <p:txBody>
          <a:bodyPr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5400" smtClean="0"/>
              <a:t>The skills used to work with capital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5BA64C5-E6A4-4F65-A9B3-4BA06F48FCFB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1219200"/>
            <a:ext cx="6096000" cy="2308966"/>
          </a:xfrm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sz="6000" dirty="0" smtClean="0"/>
              <a:t>What does money allow you to do?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3810000"/>
            <a:ext cx="4572000" cy="757773"/>
          </a:xfr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5400" dirty="0" smtClean="0"/>
              <a:t>Make choices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F866E6F-D569-442D-B448-6145645FA771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206375" y="1195388"/>
            <a:ext cx="8755063" cy="1555750"/>
          </a:xfrm>
          <a:noFill/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sz="6000" smtClean="0"/>
              <a:t>What is</a:t>
            </a:r>
            <a:br>
              <a:rPr lang="en-US" sz="6000" smtClean="0"/>
            </a:br>
            <a:r>
              <a:rPr lang="en-US" sz="6000" smtClean="0"/>
              <a:t>entrepreneurial ability?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895600"/>
            <a:ext cx="7848600" cy="2720975"/>
          </a:xfrm>
          <a:noFill/>
        </p:spPr>
        <p:txBody>
          <a:bodyPr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5400" smtClean="0"/>
              <a:t>Managerial and organizational skills combined with the willingness to take risks</a:t>
            </a:r>
          </a:p>
        </p:txBody>
      </p:sp>
      <p:pic>
        <p:nvPicPr>
          <p:cNvPr id="31749" name="Picture 4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2743200"/>
            <a:ext cx="1104900" cy="168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42D5B2C-CCA8-4D78-85CD-15862BC0EE59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120650" y="304800"/>
            <a:ext cx="8763000" cy="1274837"/>
          </a:xfr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sz="4800" dirty="0" smtClean="0"/>
              <a:t>What </a:t>
            </a:r>
            <a:r>
              <a:rPr lang="en-US" sz="4800" dirty="0"/>
              <a:t>are </a:t>
            </a:r>
            <a:r>
              <a:rPr lang="en-US" sz="4800" dirty="0" smtClean="0"/>
              <a:t>characteristics of Entrepreneurs?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8578850" cy="5042022"/>
          </a:xfr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en-US" sz="5400" dirty="0" smtClean="0"/>
              <a:t> </a:t>
            </a:r>
            <a:r>
              <a:rPr lang="en-US" sz="4800" dirty="0" smtClean="0"/>
              <a:t>has a dream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en-US" sz="4800" dirty="0" smtClean="0"/>
              <a:t>overcomes obstacles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en-US" sz="4800" dirty="0" smtClean="0"/>
              <a:t> delayed gratification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en-US" sz="4800" dirty="0" smtClean="0"/>
              <a:t> is a risk taker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en-US" sz="4800" dirty="0" smtClean="0"/>
              <a:t> </a:t>
            </a:r>
            <a:r>
              <a:rPr lang="en-US" sz="4800" dirty="0"/>
              <a:t>strives to be unimportant</a:t>
            </a:r>
            <a:endParaRPr lang="en-US" sz="4800" dirty="0" smtClean="0"/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en-US" sz="4800" dirty="0" smtClean="0"/>
              <a:t> understands the process of duplication 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4CE99CD-DD93-44FA-94D6-52DCD049EFD4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1246188" y="1217613"/>
            <a:ext cx="6553200" cy="823912"/>
          </a:xfrm>
          <a:noFill/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sz="6000" smtClean="0"/>
              <a:t>What is a good?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82675" y="2065338"/>
            <a:ext cx="7239000" cy="1406525"/>
          </a:xfrm>
          <a:noFill/>
        </p:spPr>
        <p:txBody>
          <a:bodyPr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5400" smtClean="0"/>
              <a:t>A tangible item that is used to satisfy wants</a:t>
            </a:r>
          </a:p>
        </p:txBody>
      </p:sp>
      <p:pic>
        <p:nvPicPr>
          <p:cNvPr id="21509" name="Picture 4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9800" y="3886200"/>
            <a:ext cx="1627188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A8F17CE-701E-4366-8BE1-FFFC70287C91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57200"/>
            <a:ext cx="9144000" cy="4524375"/>
          </a:xfrm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sz="6000" smtClean="0"/>
              <a:t>Why can the entrepreneur have more free time, make more money, and have more security than an employee?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5029200"/>
            <a:ext cx="7315200" cy="1422400"/>
          </a:xfrm>
        </p:spPr>
        <p:txBody>
          <a:bodyPr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5400" smtClean="0"/>
              <a:t>A business owner can duplicate himself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D9259FE-FA73-4343-BFD7-78086F5E0572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838200"/>
            <a:ext cx="7467600" cy="1570038"/>
          </a:xfrm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sz="6000" smtClean="0"/>
              <a:t>How can you duplicate yourself?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743200"/>
            <a:ext cx="7924800" cy="3251200"/>
          </a:xfrm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sz="5400" smtClean="0"/>
              <a:t>employees</a:t>
            </a:r>
          </a:p>
          <a:p>
            <a:pPr>
              <a:lnSpc>
                <a:spcPct val="80000"/>
              </a:lnSpc>
            </a:pPr>
            <a:r>
              <a:rPr lang="en-US" sz="5400" smtClean="0"/>
              <a:t>rental property</a:t>
            </a:r>
          </a:p>
          <a:p>
            <a:pPr>
              <a:lnSpc>
                <a:spcPct val="80000"/>
              </a:lnSpc>
            </a:pPr>
            <a:r>
              <a:rPr lang="en-US" sz="5400" smtClean="0"/>
              <a:t>savings in a bank</a:t>
            </a:r>
          </a:p>
          <a:p>
            <a:pPr>
              <a:lnSpc>
                <a:spcPct val="80000"/>
              </a:lnSpc>
            </a:pPr>
            <a:r>
              <a:rPr lang="en-US" sz="5400" smtClean="0"/>
              <a:t>owning shares of stock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5BA64C5-E6A4-4F65-A9B3-4BA06F48FCFB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219067"/>
            <a:ext cx="7924800" cy="1570303"/>
          </a:xfr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sz="6000" dirty="0" smtClean="0"/>
              <a:t>Why is Duplication the flip side of debt?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3048000"/>
            <a:ext cx="7848600" cy="2752165"/>
          </a:xfr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5400" dirty="0" smtClean="0"/>
              <a:t>Life is either an adding to or a taking away, growth is adding to, not growing is taking away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6B5D745-A4D8-43F4-B13A-8D78E1A285D8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07963"/>
            <a:ext cx="9144000" cy="1570037"/>
          </a:xfrm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sz="6000" smtClean="0"/>
              <a:t>What are two basic laws of entrepreneurship?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9075" y="1822450"/>
            <a:ext cx="8686800" cy="4913313"/>
          </a:xfrm>
        </p:spPr>
        <p:txBody>
          <a:bodyPr>
            <a:spAutoFit/>
          </a:bodyPr>
          <a:lstStyle/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en-US" sz="5400" smtClean="0"/>
              <a:t> What ever you have you will be given more, and what you do not have will be taken away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en-US" sz="5400" smtClean="0"/>
              <a:t> Whatever you give away you keep and whatever you keep you lose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5BA64C5-E6A4-4F65-A9B3-4BA06F48FCFB}" type="slidenum">
              <a:rPr lang="en-US" smtClean="0">
                <a:solidFill>
                  <a:srgbClr val="003300"/>
                </a:solidFill>
              </a:rPr>
              <a:pPr/>
              <a:t>34</a:t>
            </a:fld>
            <a:endParaRPr lang="en-US" smtClean="0">
              <a:solidFill>
                <a:srgbClr val="003300"/>
              </a:solidFill>
            </a:endParaRPr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219067"/>
            <a:ext cx="7924800" cy="1570303"/>
          </a:xfr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sz="6000" dirty="0" smtClean="0"/>
              <a:t>What is the first law of wealth building?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8800" y="3276600"/>
            <a:ext cx="5334000" cy="757773"/>
          </a:xfr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5400" dirty="0" smtClean="0"/>
              <a:t>Pay yourself first</a:t>
            </a:r>
          </a:p>
        </p:txBody>
      </p:sp>
    </p:spTree>
    <p:extLst>
      <p:ext uri="{BB962C8B-B14F-4D97-AF65-F5344CB8AC3E}">
        <p14:creationId xmlns:p14="http://schemas.microsoft.com/office/powerpoint/2010/main" val="31634418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5BA64C5-E6A4-4F65-A9B3-4BA06F48FCFB}" type="slidenum">
              <a:rPr lang="en-US" smtClean="0">
                <a:solidFill>
                  <a:srgbClr val="003300"/>
                </a:solidFill>
              </a:rPr>
              <a:pPr/>
              <a:t>35</a:t>
            </a:fld>
            <a:endParaRPr lang="en-US" smtClean="0">
              <a:solidFill>
                <a:srgbClr val="003300"/>
              </a:solidFill>
            </a:endParaRPr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" y="1066800"/>
            <a:ext cx="8763000" cy="1865768"/>
          </a:xfr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sz="4800" dirty="0" smtClean="0"/>
              <a:t>What is the name of the book that explains the principles of wealth building?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3429000"/>
            <a:ext cx="8077200" cy="1274837"/>
          </a:xfr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4800" u="sng" dirty="0" smtClean="0"/>
              <a:t>The Richest Man in Babylon</a:t>
            </a:r>
            <a:r>
              <a:rPr lang="en-US" sz="4800" dirty="0" smtClean="0"/>
              <a:t>, 1926, by George S. Clason</a:t>
            </a:r>
          </a:p>
        </p:txBody>
      </p:sp>
    </p:spTree>
    <p:extLst>
      <p:ext uri="{BB962C8B-B14F-4D97-AF65-F5344CB8AC3E}">
        <p14:creationId xmlns:p14="http://schemas.microsoft.com/office/powerpoint/2010/main" val="425006798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5BA64C5-E6A4-4F65-A9B3-4BA06F48FCFB}" type="slidenum">
              <a:rPr lang="en-US" smtClean="0">
                <a:solidFill>
                  <a:srgbClr val="003300"/>
                </a:solidFill>
              </a:rPr>
              <a:pPr/>
              <a:t>36</a:t>
            </a:fld>
            <a:endParaRPr lang="en-US" smtClean="0">
              <a:solidFill>
                <a:srgbClr val="003300"/>
              </a:solidFill>
            </a:endParaRPr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80404"/>
            <a:ext cx="7924800" cy="3047630"/>
          </a:xfr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sz="6000" dirty="0" smtClean="0"/>
              <a:t>What is the name of the book that explores wealthy characteristics?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3733800"/>
            <a:ext cx="8305800" cy="1422570"/>
          </a:xfr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5400" u="sng" dirty="0" smtClean="0"/>
              <a:t>The Millionaire Next Door</a:t>
            </a:r>
            <a:r>
              <a:rPr lang="en-US" sz="5400" dirty="0" smtClean="0"/>
              <a:t>, 1996, Stanley &amp; Danko</a:t>
            </a:r>
          </a:p>
        </p:txBody>
      </p:sp>
    </p:spTree>
    <p:extLst>
      <p:ext uri="{BB962C8B-B14F-4D97-AF65-F5344CB8AC3E}">
        <p14:creationId xmlns:p14="http://schemas.microsoft.com/office/powerpoint/2010/main" val="399871581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5BA64C5-E6A4-4F65-A9B3-4BA06F48FCFB}" type="slidenum">
              <a:rPr lang="en-US" smtClean="0">
                <a:solidFill>
                  <a:srgbClr val="003300"/>
                </a:solidFill>
              </a:rPr>
              <a:pPr/>
              <a:t>37</a:t>
            </a:fld>
            <a:endParaRPr lang="en-US" smtClean="0">
              <a:solidFill>
                <a:srgbClr val="003300"/>
              </a:solidFill>
            </a:endParaRPr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219067"/>
            <a:ext cx="7924800" cy="1570303"/>
          </a:xfr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sz="6000" dirty="0" smtClean="0"/>
              <a:t>What does the term “Equilibrium” mean?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3382225"/>
            <a:ext cx="6019800" cy="757773"/>
          </a:xfr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5400" dirty="0" smtClean="0"/>
              <a:t>A tendency toward</a:t>
            </a:r>
          </a:p>
        </p:txBody>
      </p:sp>
    </p:spTree>
    <p:extLst>
      <p:ext uri="{BB962C8B-B14F-4D97-AF65-F5344CB8AC3E}">
        <p14:creationId xmlns:p14="http://schemas.microsoft.com/office/powerpoint/2010/main" val="33874051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5BA64C5-E6A4-4F65-A9B3-4BA06F48FCFB}" type="slidenum">
              <a:rPr lang="en-US" smtClean="0">
                <a:solidFill>
                  <a:srgbClr val="003300"/>
                </a:solidFill>
              </a:rPr>
              <a:pPr/>
              <a:t>38</a:t>
            </a:fld>
            <a:endParaRPr lang="en-US" smtClean="0">
              <a:solidFill>
                <a:srgbClr val="003300"/>
              </a:solidFill>
            </a:endParaRPr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219067"/>
            <a:ext cx="7924800" cy="1570303"/>
          </a:xfr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sz="6000" dirty="0" smtClean="0"/>
              <a:t>What is the Austrian view of equilibrium?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3048000"/>
            <a:ext cx="7848600" cy="2087367"/>
          </a:xfr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5400" dirty="0" smtClean="0"/>
              <a:t>Austrians believe that a free market will seek full employment</a:t>
            </a:r>
          </a:p>
        </p:txBody>
      </p:sp>
    </p:spTree>
    <p:extLst>
      <p:ext uri="{BB962C8B-B14F-4D97-AF65-F5344CB8AC3E}">
        <p14:creationId xmlns:p14="http://schemas.microsoft.com/office/powerpoint/2010/main" val="309907686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5BA64C5-E6A4-4F65-A9B3-4BA06F48FCFB}" type="slidenum">
              <a:rPr lang="en-US" smtClean="0">
                <a:solidFill>
                  <a:srgbClr val="003300"/>
                </a:solidFill>
              </a:rPr>
              <a:pPr/>
              <a:t>39</a:t>
            </a:fld>
            <a:endParaRPr lang="en-US" smtClean="0">
              <a:solidFill>
                <a:srgbClr val="003300"/>
              </a:solidFill>
            </a:endParaRPr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849736"/>
            <a:ext cx="7924800" cy="2308966"/>
          </a:xfr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sz="6000" dirty="0" smtClean="0"/>
              <a:t>What is the Keynesian view of equilibrium?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6207" y="3352800"/>
            <a:ext cx="7848600" cy="2087367"/>
          </a:xfr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5400" dirty="0" smtClean="0"/>
              <a:t>The economy could tend toward a less than full employment </a:t>
            </a:r>
            <a:r>
              <a:rPr lang="en-US" sz="5400" dirty="0" err="1" smtClean="0"/>
              <a:t>equilbium</a:t>
            </a:r>
            <a:endParaRPr lang="en-US" sz="5400" dirty="0" smtClean="0"/>
          </a:p>
        </p:txBody>
      </p:sp>
    </p:spTree>
    <p:extLst>
      <p:ext uri="{BB962C8B-B14F-4D97-AF65-F5344CB8AC3E}">
        <p14:creationId xmlns:p14="http://schemas.microsoft.com/office/powerpoint/2010/main" val="1414776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4ECB615-0313-43C9-8D6B-074B3AE94AA7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1828800"/>
            <a:ext cx="7239000" cy="823913"/>
          </a:xfrm>
          <a:noFill/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sz="6000" smtClean="0"/>
              <a:t>What is a service?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971800"/>
            <a:ext cx="8077200" cy="1406525"/>
          </a:xfrm>
          <a:noFill/>
        </p:spPr>
        <p:txBody>
          <a:bodyPr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5400" smtClean="0"/>
              <a:t>An intangible activity that is used to satisfy wants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5BA64C5-E6A4-4F65-A9B3-4BA06F48FCFB}" type="slidenum">
              <a:rPr lang="en-US" smtClean="0">
                <a:solidFill>
                  <a:srgbClr val="003300"/>
                </a:solidFill>
              </a:rPr>
              <a:pPr/>
              <a:t>40</a:t>
            </a:fld>
            <a:endParaRPr lang="en-US" smtClean="0">
              <a:solidFill>
                <a:srgbClr val="003300"/>
              </a:solidFill>
            </a:endParaRPr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219067"/>
            <a:ext cx="7924800" cy="1570303"/>
          </a:xfr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sz="6000" dirty="0" smtClean="0"/>
              <a:t>What is the Austrian  view of growth?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7403" y="3276600"/>
            <a:ext cx="8216793" cy="2087367"/>
          </a:xfr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5400" dirty="0" smtClean="0"/>
              <a:t>Sustainable growth depends on savings, exports, and investments</a:t>
            </a:r>
          </a:p>
        </p:txBody>
      </p:sp>
    </p:spTree>
    <p:extLst>
      <p:ext uri="{BB962C8B-B14F-4D97-AF65-F5344CB8AC3E}">
        <p14:creationId xmlns:p14="http://schemas.microsoft.com/office/powerpoint/2010/main" val="163542147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5BA64C5-E6A4-4F65-A9B3-4BA06F48FCFB}" type="slidenum">
              <a:rPr lang="en-US" smtClean="0">
                <a:solidFill>
                  <a:srgbClr val="003300"/>
                </a:solidFill>
              </a:rPr>
              <a:pPr/>
              <a:t>41</a:t>
            </a:fld>
            <a:endParaRPr lang="en-US" smtClean="0">
              <a:solidFill>
                <a:srgbClr val="003300"/>
              </a:solidFill>
            </a:endParaRPr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266700" y="228600"/>
            <a:ext cx="8382000" cy="1570303"/>
          </a:xfr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sz="6000" dirty="0" smtClean="0"/>
              <a:t>What is the Keynesian view of growth?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4286" y="2133600"/>
            <a:ext cx="8115300" cy="4081759"/>
          </a:xfr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sz="5400" dirty="0" smtClean="0"/>
              <a:t>Demand management</a:t>
            </a:r>
          </a:p>
          <a:p>
            <a:pPr>
              <a:lnSpc>
                <a:spcPct val="80000"/>
              </a:lnSpc>
            </a:pPr>
            <a:r>
              <a:rPr lang="en-US" sz="5400" dirty="0" smtClean="0"/>
              <a:t>Large public sector</a:t>
            </a:r>
          </a:p>
          <a:p>
            <a:pPr>
              <a:lnSpc>
                <a:spcPct val="80000"/>
              </a:lnSpc>
            </a:pPr>
            <a:r>
              <a:rPr lang="en-US" sz="5400" dirty="0" smtClean="0"/>
              <a:t>Wealth redistribution</a:t>
            </a:r>
          </a:p>
          <a:p>
            <a:pPr>
              <a:lnSpc>
                <a:spcPct val="80000"/>
              </a:lnSpc>
            </a:pPr>
            <a:r>
              <a:rPr lang="en-US" sz="5400" dirty="0" smtClean="0"/>
              <a:t>Minimum wage laws</a:t>
            </a:r>
          </a:p>
          <a:p>
            <a:pPr>
              <a:lnSpc>
                <a:spcPct val="80000"/>
              </a:lnSpc>
            </a:pPr>
            <a:r>
              <a:rPr lang="en-US" sz="5400" dirty="0" smtClean="0"/>
              <a:t>National debt</a:t>
            </a:r>
          </a:p>
        </p:txBody>
      </p:sp>
    </p:spTree>
    <p:extLst>
      <p:ext uri="{BB962C8B-B14F-4D97-AF65-F5344CB8AC3E}">
        <p14:creationId xmlns:p14="http://schemas.microsoft.com/office/powerpoint/2010/main" val="89011731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5BA64C5-E6A4-4F65-A9B3-4BA06F48FCFB}" type="slidenum">
              <a:rPr lang="en-US" smtClean="0">
                <a:solidFill>
                  <a:srgbClr val="003300"/>
                </a:solidFill>
              </a:rPr>
              <a:pPr/>
              <a:t>42</a:t>
            </a:fld>
            <a:endParaRPr lang="en-US" smtClean="0">
              <a:solidFill>
                <a:srgbClr val="003300"/>
              </a:solidFill>
            </a:endParaRPr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465524" y="1347824"/>
            <a:ext cx="8305800" cy="831639"/>
          </a:xfr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sz="6000" dirty="0" smtClean="0"/>
              <a:t>What about planning?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5524" y="2794185"/>
            <a:ext cx="8216793" cy="2752165"/>
          </a:xfr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5400" dirty="0" smtClean="0"/>
              <a:t>Austrians have a negative view toward planning – Keynesians embrace planning policies</a:t>
            </a:r>
          </a:p>
        </p:txBody>
      </p:sp>
    </p:spTree>
    <p:extLst>
      <p:ext uri="{BB962C8B-B14F-4D97-AF65-F5344CB8AC3E}">
        <p14:creationId xmlns:p14="http://schemas.microsoft.com/office/powerpoint/2010/main" val="359689366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Number Placeholder 4"/>
          <p:cNvSpPr txBox="1"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0" tIns="46040" rIns="92070" bIns="46040"/>
          <a:lstStyle>
            <a:lvl1pPr>
              <a:lnSpc>
                <a:spcPct val="80000"/>
              </a:lnSpc>
              <a:spcBef>
                <a:spcPts val="8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hangingPunct="0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fld id="{B8FD2061-B457-40BC-A4A6-DD93D3741341}" type="slidenum">
              <a:rPr lang="en-US" altLang="en-US" sz="1400" smtClean="0">
                <a:solidFill>
                  <a:srgbClr val="0033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pPr algn="r" hangingPunct="0"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t>43</a:t>
            </a:fld>
            <a:endParaRPr lang="en-US" altLang="en-US" sz="1400" smtClean="0">
              <a:solidFill>
                <a:srgbClr val="003300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88067" name="Rectangle 2"/>
          <p:cNvSpPr txBox="1">
            <a:spLocks noGrp="1"/>
          </p:cNvSpPr>
          <p:nvPr>
            <p:ph type="title"/>
          </p:nvPr>
        </p:nvSpPr>
        <p:spPr>
          <a:xfrm>
            <a:off x="457200" y="685800"/>
            <a:ext cx="8305800" cy="1828800"/>
          </a:xfrm>
        </p:spPr>
        <p:txBody>
          <a:bodyPr/>
          <a:lstStyle/>
          <a:p>
            <a:pPr eaLnBrk="1"/>
            <a:r>
              <a:rPr altLang="en-US" sz="6000" smtClean="0">
                <a:latin typeface="Arial" panose="020B0604020202020204" pitchFamily="34" charset="0"/>
              </a:rPr>
              <a:t>What is the</a:t>
            </a:r>
            <a:br>
              <a:rPr altLang="en-US" sz="6000" smtClean="0">
                <a:latin typeface="Arial" panose="020B0604020202020204" pitchFamily="34" charset="0"/>
              </a:rPr>
            </a:br>
            <a:r>
              <a:rPr altLang="en-US" sz="6000" smtClean="0">
                <a:latin typeface="Arial" panose="020B0604020202020204" pitchFamily="34" charset="0"/>
              </a:rPr>
              <a:t>“rule of law”?</a:t>
            </a:r>
          </a:p>
        </p:txBody>
      </p:sp>
      <p:sp>
        <p:nvSpPr>
          <p:cNvPr id="4" name="Rectangle 3"/>
          <p:cNvSpPr txBox="1">
            <a:spLocks noGrp="1"/>
          </p:cNvSpPr>
          <p:nvPr>
            <p:ph idx="1"/>
          </p:nvPr>
        </p:nvSpPr>
        <p:spPr>
          <a:xfrm>
            <a:off x="762000" y="2514600"/>
            <a:ext cx="7772400" cy="3352800"/>
          </a:xfrm>
        </p:spPr>
        <p:txBody>
          <a:bodyPr/>
          <a:lstStyle/>
          <a:p>
            <a:pPr eaLnBrk="1">
              <a:lnSpc>
                <a:spcPct val="70000"/>
              </a:lnSpc>
              <a:spcBef>
                <a:spcPts val="1300"/>
              </a:spcBef>
              <a:buFontTx/>
              <a:buNone/>
            </a:pPr>
            <a:r>
              <a:rPr altLang="en-US" sz="5400" smtClean="0">
                <a:latin typeface="Arial" panose="020B0604020202020204" pitchFamily="34" charset="0"/>
              </a:rPr>
              <a:t>The willingness of a people to submit themselves to the law; there is a respect and adherence to the law</a:t>
            </a:r>
          </a:p>
        </p:txBody>
      </p:sp>
    </p:spTree>
    <p:extLst>
      <p:ext uri="{BB962C8B-B14F-4D97-AF65-F5344CB8AC3E}">
        <p14:creationId xmlns:p14="http://schemas.microsoft.com/office/powerpoint/2010/main" val="284626505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lide Number Placeholder 4"/>
          <p:cNvSpPr txBox="1"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0" tIns="46040" rIns="92070" bIns="46040"/>
          <a:lstStyle>
            <a:lvl1pPr>
              <a:lnSpc>
                <a:spcPct val="80000"/>
              </a:lnSpc>
              <a:spcBef>
                <a:spcPts val="800"/>
              </a:spcBef>
              <a:buSzPct val="10000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hangingPunct="0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fld id="{03C4F3E1-1D43-4651-9D15-A5330F7AB3AF}" type="slidenum">
              <a:rPr lang="en-US" altLang="en-US" sz="1400" smtClean="0">
                <a:solidFill>
                  <a:srgbClr val="0033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pPr algn="r" hangingPunct="0"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t>44</a:t>
            </a:fld>
            <a:endParaRPr lang="en-US" altLang="en-US" sz="1400" smtClean="0">
              <a:solidFill>
                <a:srgbClr val="003300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90115" name="Rectangle 2"/>
          <p:cNvSpPr txBox="1">
            <a:spLocks noGrp="1"/>
          </p:cNvSpPr>
          <p:nvPr>
            <p:ph type="title"/>
          </p:nvPr>
        </p:nvSpPr>
        <p:spPr>
          <a:xfrm>
            <a:off x="457200" y="838200"/>
            <a:ext cx="8305800" cy="1828800"/>
          </a:xfrm>
        </p:spPr>
        <p:txBody>
          <a:bodyPr/>
          <a:lstStyle/>
          <a:p>
            <a:pPr eaLnBrk="1"/>
            <a:r>
              <a:rPr altLang="en-US" sz="6000" smtClean="0">
                <a:latin typeface="Arial" panose="020B0604020202020204" pitchFamily="34" charset="0"/>
              </a:rPr>
              <a:t>What is the</a:t>
            </a:r>
            <a:br>
              <a:rPr altLang="en-US" sz="6000" smtClean="0">
                <a:latin typeface="Arial" panose="020B0604020202020204" pitchFamily="34" charset="0"/>
              </a:rPr>
            </a:br>
            <a:r>
              <a:rPr altLang="en-US" sz="6000" smtClean="0">
                <a:latin typeface="Arial" panose="020B0604020202020204" pitchFamily="34" charset="0"/>
              </a:rPr>
              <a:t>“rule of man”?</a:t>
            </a:r>
          </a:p>
        </p:txBody>
      </p:sp>
      <p:sp>
        <p:nvSpPr>
          <p:cNvPr id="4" name="Rectangle 3"/>
          <p:cNvSpPr txBox="1">
            <a:spLocks noGrp="1"/>
          </p:cNvSpPr>
          <p:nvPr>
            <p:ph idx="1"/>
          </p:nvPr>
        </p:nvSpPr>
        <p:spPr>
          <a:xfrm>
            <a:off x="762000" y="2514600"/>
            <a:ext cx="7772400" cy="3352800"/>
          </a:xfrm>
        </p:spPr>
        <p:txBody>
          <a:bodyPr/>
          <a:lstStyle/>
          <a:p>
            <a:pPr eaLnBrk="1">
              <a:spcBef>
                <a:spcPts val="1400"/>
              </a:spcBef>
              <a:buFontTx/>
              <a:buNone/>
            </a:pPr>
            <a:r>
              <a:rPr altLang="en-US" sz="6000" smtClean="0">
                <a:latin typeface="Arial" panose="020B0604020202020204" pitchFamily="34" charset="0"/>
              </a:rPr>
              <a:t>The practice of putting oneself above the law when one has the power to do so</a:t>
            </a:r>
          </a:p>
        </p:txBody>
      </p:sp>
    </p:spTree>
    <p:extLst>
      <p:ext uri="{BB962C8B-B14F-4D97-AF65-F5344CB8AC3E}">
        <p14:creationId xmlns:p14="http://schemas.microsoft.com/office/powerpoint/2010/main" val="32853911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05000" y="2133600"/>
            <a:ext cx="5638800" cy="1663700"/>
          </a:xfrm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sz="12900" smtClean="0"/>
              <a:t>END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20C1480-2DEF-4173-AA71-0691ABA9B93F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990600"/>
            <a:ext cx="8013700" cy="1555750"/>
          </a:xfrm>
          <a:noFill/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sz="6000" smtClean="0"/>
              <a:t>What is a</a:t>
            </a:r>
            <a:br>
              <a:rPr lang="en-US" sz="6000" smtClean="0"/>
            </a:br>
            <a:r>
              <a:rPr lang="en-US" sz="6000" smtClean="0"/>
              <a:t>free good or service?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2895600"/>
            <a:ext cx="7086600" cy="2720975"/>
          </a:xfrm>
          <a:noFill/>
        </p:spPr>
        <p:txBody>
          <a:bodyPr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5400" smtClean="0"/>
              <a:t>There is enough of a good or service to go around to everyone who wants it for free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F9F1623-DD11-4655-A9AF-938ED6B55CC4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4579" name="Rectangle 1026"/>
          <p:cNvSpPr>
            <a:spLocks noGrp="1" noChangeArrowheads="1"/>
          </p:cNvSpPr>
          <p:nvPr>
            <p:ph type="title"/>
          </p:nvPr>
        </p:nvSpPr>
        <p:spPr>
          <a:xfrm>
            <a:off x="914400" y="914400"/>
            <a:ext cx="7010400" cy="1555750"/>
          </a:xfrm>
          <a:noFill/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sz="6000" smtClean="0"/>
              <a:t>What is a Scarce Good or Service?  </a:t>
            </a:r>
          </a:p>
        </p:txBody>
      </p:sp>
      <p:sp>
        <p:nvSpPr>
          <p:cNvPr id="24580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836613" y="2660650"/>
            <a:ext cx="7386637" cy="2720975"/>
          </a:xfrm>
          <a:noFill/>
        </p:spPr>
        <p:txBody>
          <a:bodyPr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5400" smtClean="0"/>
              <a:t>There is not enough of a good or service to go around to everyone who wants it for free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875EF62-9539-4953-BD99-62E8A7CA47CA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371600"/>
            <a:ext cx="7772400" cy="823913"/>
          </a:xfrm>
          <a:noFill/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sz="6000" smtClean="0"/>
              <a:t>What is a resource?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2438400"/>
            <a:ext cx="6872288" cy="2063750"/>
          </a:xfrm>
          <a:noFill/>
        </p:spPr>
        <p:txBody>
          <a:bodyPr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5400" smtClean="0"/>
              <a:t>Something that is used to produce goods and services</a:t>
            </a:r>
          </a:p>
        </p:txBody>
      </p:sp>
      <p:pic>
        <p:nvPicPr>
          <p:cNvPr id="26629" name="Picture 4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3810000"/>
            <a:ext cx="1808163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585D615-3051-4B03-AD22-3CD646D44A53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750888" y="1138898"/>
            <a:ext cx="7772400" cy="1570303"/>
          </a:xfrm>
          <a:noFill/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sz="6000" dirty="0" smtClean="0"/>
              <a:t>Who gets when a good is scarce?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3124200"/>
            <a:ext cx="6705600" cy="2087367"/>
          </a:xfrm>
          <a:noFill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5400" dirty="0" smtClean="0"/>
              <a:t>Consumers who have the money and want it the most</a:t>
            </a:r>
          </a:p>
        </p:txBody>
      </p:sp>
    </p:spTree>
    <p:extLst>
      <p:ext uri="{BB962C8B-B14F-4D97-AF65-F5344CB8AC3E}">
        <p14:creationId xmlns:p14="http://schemas.microsoft.com/office/powerpoint/2010/main" val="10155076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21D8D32-CB14-4473-A1BC-A3B42BDC92D1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925513" y="1431925"/>
            <a:ext cx="6858000" cy="823913"/>
          </a:xfrm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sz="6000" smtClean="0"/>
              <a:t>What is a market?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362200"/>
            <a:ext cx="7343775" cy="3378200"/>
          </a:xfrm>
        </p:spPr>
        <p:txBody>
          <a:bodyPr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5400" smtClean="0"/>
              <a:t>A set of arrangements through which buyers and sellers carry out exchange at mutually agreeable terms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8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Chapter 1 The Economic Problem&amp;quot;&quot;/&gt;&lt;property id=&quot;20307&quot; value=&quot;723&quot;/&gt;&lt;/object&gt;&lt;object type=&quot;3&quot; unique_id=&quot;10004&quot;&gt;&lt;property id=&quot;20148&quot; value=&quot;5&quot;/&gt;&lt;property id=&quot;20300&quot; value=&quot;Slide 2 - &amp;quot;What is the Economic Problem?&amp;quot;&quot;/&gt;&lt;property id=&quot;20307&quot; value=&quot;649&quot;/&gt;&lt;/object&gt;&lt;object type=&quot;3&quot; unique_id=&quot;10018&quot;&gt;&lt;property id=&quot;20148&quot; value=&quot;5&quot;/&gt;&lt;property id=&quot;20300&quot; value=&quot;Slide 9 - &amp;quot;What is a market?&amp;quot;&quot;/&gt;&lt;property id=&quot;20307&quot; value=&quot;680&quot;/&gt;&lt;/object&gt;&lt;object type=&quot;3&quot; unique_id=&quot;10020&quot;&gt;&lt;property id=&quot;20148&quot; value=&quot;5&quot;/&gt;&lt;property id=&quot;20300&quot; value=&quot;Slide 3 - &amp;quot;What is a good?&amp;quot;&quot;/&gt;&lt;property id=&quot;20307&quot; value=&quot;654&quot;/&gt;&lt;/object&gt;&lt;object type=&quot;3&quot; unique_id=&quot;10021&quot;&gt;&lt;property id=&quot;20148&quot; value=&quot;5&quot;/&gt;&lt;property id=&quot;20300&quot; value=&quot;Slide 4 - &amp;quot;What is a service?&amp;quot;&quot;/&gt;&lt;property id=&quot;20307&quot; value=&quot;655&quot;/&gt;&lt;/object&gt;&lt;object type=&quot;3&quot; unique_id=&quot;10022&quot;&gt;&lt;property id=&quot;20148&quot; value=&quot;5&quot;/&gt;&lt;property id=&quot;20300&quot; value=&quot;Slide 5 - &amp;quot;What is a free good or service?&amp;quot;&quot;/&gt;&lt;property id=&quot;20307&quot; value=&quot;656&quot;/&gt;&lt;/object&gt;&lt;object type=&quot;3&quot; unique_id=&quot;10023&quot;&gt;&lt;property id=&quot;20148&quot; value=&quot;5&quot;/&gt;&lt;property id=&quot;20300&quot; value=&quot;Slide 6 - &amp;quot;What is a Scarce Good or Service?  &amp;quot;&quot;/&gt;&lt;property id=&quot;20307&quot; value=&quot;657&quot;/&gt;&lt;/object&gt;&lt;object type=&quot;3&quot; unique_id=&quot;10024&quot;&gt;&lt;property id=&quot;20148&quot; value=&quot;5&quot;/&gt;&lt;property id=&quot;20300&quot; value=&quot;Slide 13 - &amp;quot;Who was Adam Smith?&amp;quot;&quot;/&gt;&lt;property id=&quot;20307&quot; value=&quot;658&quot;/&gt;&lt;/object&gt;&lt;object type=&quot;3&quot; unique_id=&quot;10025&quot;&gt;&lt;property id=&quot;20148&quot; value=&quot;5&quot;/&gt;&lt;property id=&quot;20300&quot; value=&quot;Slide 7 - &amp;quot;What is a resource?&amp;quot;&quot;/&gt;&lt;property id=&quot;20307&quot; value=&quot;659&quot;/&gt;&lt;/object&gt;&lt;object type=&quot;3&quot; unique_id=&quot;10026&quot;&gt;&lt;property id=&quot;20148&quot; value=&quot;5&quot;/&gt;&lt;property id=&quot;20300&quot; value=&quot;Slide 22 - &amp;quot;What are some examples of resources?&amp;quot;&quot;/&gt;&lt;property id=&quot;20307&quot; value=&quot;660&quot;/&gt;&lt;/object&gt;&lt;object type=&quot;3&quot; unique_id=&quot;10027&quot;&gt;&lt;property id=&quot;20148&quot; value=&quot;5&quot;/&gt;&lt;property id=&quot;20300&quot; value=&quot;Slide 23 - &amp;quot;What is land?&amp;quot;&quot;/&gt;&lt;property id=&quot;20307&quot; value=&quot;661&quot;/&gt;&lt;/object&gt;&lt;object type=&quot;3&quot; unique_id=&quot;10028&quot;&gt;&lt;property id=&quot;20148&quot; value=&quot;5&quot;/&gt;&lt;property id=&quot;20300&quot; value=&quot;Slide 24 - &amp;quot;What is labor?&amp;quot;&quot;/&gt;&lt;property id=&quot;20307&quot; value=&quot;662&quot;/&gt;&lt;/object&gt;&lt;object type=&quot;3&quot; unique_id=&quot;10029&quot;&gt;&lt;property id=&quot;20148&quot; value=&quot;5&quot;/&gt;&lt;property id=&quot;20300&quot; value=&quot;Slide 25 - &amp;quot;What is capital?&amp;quot;&quot;/&gt;&lt;property id=&quot;20307&quot; value=&quot;663&quot;/&gt;&lt;/object&gt;&lt;object type=&quot;3&quot; unique_id=&quot;10030&quot;&gt;&lt;property id=&quot;20148&quot; value=&quot;5&quot;/&gt;&lt;property id=&quot;20300&quot; value=&quot;Slide 26 - &amp;quot;What is human capital?&amp;quot;&quot;/&gt;&lt;property id=&quot;20307&quot; value=&quot;681&quot;/&gt;&lt;/object&gt;&lt;object type=&quot;3&quot; unique_id=&quot;10031&quot;&gt;&lt;property id=&quot;20148&quot; value=&quot;5&quot;/&gt;&lt;property id=&quot;20300&quot; value=&quot;Slide 27 - &amp;quot;What does money allow you to do?&amp;quot;&quot;/&gt;&lt;property id=&quot;20307&quot; value=&quot;725&quot;/&gt;&lt;/object&gt;&lt;object type=&quot;3&quot; unique_id=&quot;10032&quot;&gt;&lt;property id=&quot;20148&quot; value=&quot;5&quot;/&gt;&lt;property id=&quot;20300&quot; value=&quot;Slide 28 - &amp;quot;What is entrepreneurial ability?&amp;quot;&quot;/&gt;&lt;property id=&quot;20307&quot; value=&quot;664&quot;/&gt;&lt;/object&gt;&lt;object type=&quot;3&quot; unique_id=&quot;10033&quot;&gt;&lt;property id=&quot;20148&quot; value=&quot;5&quot;/&gt;&lt;property id=&quot;20300&quot; value=&quot;Slide 29 - &amp;quot;What are characteristics of Entrepreneurs?&amp;quot;&quot;/&gt;&lt;property id=&quot;20307&quot; value=&quot;672&quot;/&gt;&lt;/object&gt;&lt;object type=&quot;3&quot; unique_id=&quot;10034&quot;&gt;&lt;property id=&quot;20148&quot; value=&quot;5&quot;/&gt;&lt;property id=&quot;20300&quot; value=&quot;Slide 30 - &amp;quot;Why can the entrepreneur have more free time, make more money, and have more security than an employee?&amp;quot;&quot;/&gt;&lt;property id=&quot;20307&quot; value=&quot;671&quot;/&gt;&lt;/object&gt;&lt;object type=&quot;3&quot; unique_id=&quot;10035&quot;&gt;&lt;property id=&quot;20148&quot; value=&quot;5&quot;/&gt;&lt;property id=&quot;20300&quot; value=&quot;Slide 31 - &amp;quot;How can you duplicate yourself?&amp;quot;&quot;/&gt;&lt;property id=&quot;20307&quot; value=&quot;673&quot;/&gt;&lt;/object&gt;&lt;object type=&quot;3&quot; unique_id=&quot;10036&quot;&gt;&lt;property id=&quot;20148&quot; value=&quot;5&quot;/&gt;&lt;property id=&quot;20300&quot; value=&quot;Slide 32 - &amp;quot;Why is Duplication the flip side of debt?&amp;quot;&quot;/&gt;&lt;property id=&quot;20307&quot; value=&quot;724&quot;/&gt;&lt;/object&gt;&lt;object type=&quot;3&quot; unique_id=&quot;10037&quot;&gt;&lt;property id=&quot;20148&quot; value=&quot;5&quot;/&gt;&lt;property id=&quot;20300&quot; value=&quot;Slide 33 - &amp;quot;What are two basic laws of entrepreneurship?&amp;quot;&quot;/&gt;&lt;property id=&quot;20307&quot; value=&quot;640&quot;/&gt;&lt;/object&gt;&lt;object type=&quot;3&quot; unique_id=&quot;10056&quot;&gt;&lt;property id=&quot;20148&quot; value=&quot;5&quot;/&gt;&lt;property id=&quot;20300&quot; value=&quot;Slide 43 - &amp;quot;END&amp;quot;&quot;/&gt;&lt;property id=&quot;20307&quot; value=&quot;352&quot;/&gt;&lt;/object&gt;&lt;object type=&quot;3&quot; unique_id=&quot;12171&quot;&gt;&lt;property id=&quot;20148&quot; value=&quot;5&quot;/&gt;&lt;property id=&quot;20300&quot; value=&quot;Slide 8 - &amp;quot;Who gets when a good is scarce?&amp;quot;&quot;/&gt;&lt;property id=&quot;20307&quot; value=&quot;727&quot;/&gt;&lt;/object&gt;&lt;object type=&quot;3&quot; unique_id=&quot;12172&quot;&gt;&lt;property id=&quot;20148&quot; value=&quot;5&quot;/&gt;&lt;property id=&quot;20300&quot; value=&quot;Slide 10 - &amp;quot;How do we solve the allocation problem in a free market?&amp;quot;&quot;/&gt;&lt;property id=&quot;20307&quot; value=&quot;728&quot;/&gt;&lt;/object&gt;&lt;object type=&quot;3&quot; unique_id=&quot;12173&quot;&gt;&lt;property id=&quot;20148&quot; value=&quot;5&quot;/&gt;&lt;property id=&quot;20300&quot; value=&quot;Slide 11 - &amp;quot;What assumption do we make concerning the market?&amp;quot;&quot;/&gt;&lt;property id=&quot;20307&quot; value=&quot;726&quot;/&gt;&lt;/object&gt;&lt;object type=&quot;3&quot; unique_id=&quot;12174&quot;&gt;&lt;property id=&quot;20148&quot; value=&quot;5&quot;/&gt;&lt;property id=&quot;20300&quot; value=&quot;Slide 12 - &amp;quot;Who gets when a good is scarce?&amp;quot;&quot;/&gt;&lt;property id=&quot;20307&quot; value=&quot;729&quot;/&gt;&lt;/object&gt;&lt;object type=&quot;3&quot; unique_id=&quot;12175&quot;&gt;&lt;property id=&quot;20148&quot; value=&quot;5&quot;/&gt;&lt;property id=&quot;20300&quot; value=&quot;Slide 14 - &amp;quot;According to  Adam Smith what is the invisible hand?&amp;quot;&quot;/&gt;&lt;property id=&quot;20307&quot; value=&quot;730&quot;/&gt;&lt;/object&gt;&lt;object type=&quot;3&quot; unique_id=&quot;12176&quot;&gt;&lt;property id=&quot;20148&quot; value=&quot;5&quot;/&gt;&lt;property id=&quot;20300&quot; value=&quot;Slide 15 - &amp;quot;Is Self Interest a greedy concept?&amp;quot;&quot;/&gt;&lt;property id=&quot;20307&quot; value=&quot;731&quot;/&gt;&lt;/object&gt;&lt;object type=&quot;3&quot; unique_id=&quot;12177&quot;&gt;&lt;property id=&quot;20148&quot; value=&quot;5&quot;/&gt;&lt;property id=&quot;20300&quot; value=&quot;Slide 16 - &amp;quot;What is the Price Mechanism?&amp;quot;&quot;/&gt;&lt;property id=&quot;20307&quot; value=&quot;732&quot;/&gt;&lt;/object&gt;&lt;object type=&quot;3&quot; unique_id=&quot;12178&quot;&gt;&lt;property id=&quot;20148&quot; value=&quot;5&quot;/&gt;&lt;property id=&quot;20300&quot; value=&quot;Slide 17 - &amp;quot;What assumption do economists always make?&amp;quot;&quot;/&gt;&lt;property id=&quot;20307&quot; value=&quot;733&quot;/&gt;&lt;/object&gt;&lt;object type=&quot;3&quot; unique_id=&quot;12179&quot;&gt;&lt;property id=&quot;20148&quot; value=&quot;5&quot;/&gt;&lt;property id=&quot;20300&quot; value=&quot;Slide 18 - &amp;quot;What is Normative Economics?&amp;quot;&quot;/&gt;&lt;property id=&quot;20307&quot; value=&quot;734&quot;/&gt;&lt;/object&gt;&lt;object type=&quot;3&quot; unique_id=&quot;12180&quot;&gt;&lt;property id=&quot;20148&quot; value=&quot;5&quot;/&gt;&lt;property id=&quot;20300&quot; value=&quot;Slide 19 - &amp;quot;What is Positive Economics?&amp;quot;&quot;/&gt;&lt;property id=&quot;20307&quot; value=&quot;735&quot;/&gt;&lt;/object&gt;&lt;object type=&quot;3&quot; unique_id=&quot;12181&quot;&gt;&lt;property id=&quot;20148&quot; value=&quot;5&quot;/&gt;&lt;property id=&quot;20300&quot; value=&quot;Slide 20 - &amp;quot;What are 2 common pitfalls to avoid?&amp;quot;&quot;/&gt;&lt;property id=&quot;20307&quot; value=&quot;736&quot;/&gt;&lt;/object&gt;&lt;object type=&quot;3&quot; unique_id=&quot;12182&quot;&gt;&lt;property id=&quot;20148&quot; value=&quot;5&quot;/&gt;&lt;property id=&quot;20300&quot; value=&quot;Slide 21 - &amp;quot;What are the factors of production?&amp;quot;&quot;/&gt;&lt;property id=&quot;20307&quot; value=&quot;737&quot;/&gt;&lt;/object&gt;&lt;object type=&quot;3&quot; unique_id=&quot;12183&quot;&gt;&lt;property id=&quot;20148&quot; value=&quot;5&quot;/&gt;&lt;property id=&quot;20300&quot; value=&quot;Slide 34 - &amp;quot;What is the first law of wealth building?&amp;quot;&quot;/&gt;&lt;property id=&quot;20307&quot; value=&quot;738&quot;/&gt;&lt;/object&gt;&lt;object type=&quot;3&quot; unique_id=&quot;12184&quot;&gt;&lt;property id=&quot;20148&quot; value=&quot;5&quot;/&gt;&lt;property id=&quot;20300&quot; value=&quot;Slide 35 - &amp;quot;What is the name of the book that explains the principles of wealth building?&amp;quot;&quot;/&gt;&lt;property id=&quot;20307&quot; value=&quot;739&quot;/&gt;&lt;/object&gt;&lt;object type=&quot;3&quot; unique_id=&quot;12185&quot;&gt;&lt;property id=&quot;20148&quot; value=&quot;5&quot;/&gt;&lt;property id=&quot;20300&quot; value=&quot;Slide 36 - &amp;quot;What is the name of the book that explores wealthy characteristics?&amp;quot;&quot;/&gt;&lt;property id=&quot;20307&quot; value=&quot;740&quot;/&gt;&lt;/object&gt;&lt;object type=&quot;3&quot; unique_id=&quot;12186&quot;&gt;&lt;property id=&quot;20148&quot; value=&quot;5&quot;/&gt;&lt;property id=&quot;20300&quot; value=&quot;Slide 37 - &amp;quot;What does the term “Equilibrium” mean?&amp;quot;&quot;/&gt;&lt;property id=&quot;20307&quot; value=&quot;741&quot;/&gt;&lt;/object&gt;&lt;object type=&quot;3&quot; unique_id=&quot;12187&quot;&gt;&lt;property id=&quot;20148&quot; value=&quot;5&quot;/&gt;&lt;property id=&quot;20300&quot; value=&quot;Slide 38 - &amp;quot;What is the Austrian view of equilibrium?&amp;quot;&quot;/&gt;&lt;property id=&quot;20307&quot; value=&quot;742&quot;/&gt;&lt;/object&gt;&lt;object type=&quot;3&quot; unique_id=&quot;12188&quot;&gt;&lt;property id=&quot;20148&quot; value=&quot;5&quot;/&gt;&lt;property id=&quot;20300&quot; value=&quot;Slide 39 - &amp;quot;What is the Keynesian view of equilibrium?&amp;quot;&quot;/&gt;&lt;property id=&quot;20307&quot; value=&quot;743&quot;/&gt;&lt;/object&gt;&lt;object type=&quot;3&quot; unique_id=&quot;12189&quot;&gt;&lt;property id=&quot;20148&quot; value=&quot;5&quot;/&gt;&lt;property id=&quot;20300&quot; value=&quot;Slide 40 - &amp;quot;What is the Austrian  view of growth?&amp;quot;&quot;/&gt;&lt;property id=&quot;20307&quot; value=&quot;744&quot;/&gt;&lt;/object&gt;&lt;object type=&quot;3&quot; unique_id=&quot;12190&quot;&gt;&lt;property id=&quot;20148&quot; value=&quot;5&quot;/&gt;&lt;property id=&quot;20300&quot; value=&quot;Slide 41 - &amp;quot;What is the Keynesian view of growth?&amp;quot;&quot;/&gt;&lt;property id=&quot;20307&quot; value=&quot;745&quot;/&gt;&lt;/object&gt;&lt;object type=&quot;3&quot; unique_id=&quot;12191&quot;&gt;&lt;property id=&quot;20148&quot; value=&quot;5&quot;/&gt;&lt;property id=&quot;20300&quot; value=&quot;Slide 42 - &amp;quot;What about planning?&amp;quot;&quot;/&gt;&lt;property id=&quot;20307&quot; value=&quot;746&quot;/&gt;&lt;/object&gt;&lt;/object&gt;&lt;object type=&quot;8&quot; unique_id=&quot;10112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Blank Presentation">
  <a:themeElements>
    <a:clrScheme name="">
      <a:dk1>
        <a:srgbClr val="003300"/>
      </a:dk1>
      <a:lt1>
        <a:srgbClr val="FFFFCC"/>
      </a:lt1>
      <a:dk2>
        <a:srgbClr val="087618"/>
      </a:dk2>
      <a:lt2>
        <a:srgbClr val="008080"/>
      </a:lt2>
      <a:accent1>
        <a:srgbClr val="00CC99"/>
      </a:accent1>
      <a:accent2>
        <a:srgbClr val="3333CC"/>
      </a:accent2>
      <a:accent3>
        <a:srgbClr val="FFFFE2"/>
      </a:accent3>
      <a:accent4>
        <a:srgbClr val="002A00"/>
      </a:accent4>
      <a:accent5>
        <a:srgbClr val="AAE2CA"/>
      </a:accent5>
      <a:accent6>
        <a:srgbClr val="2D2DB9"/>
      </a:accent6>
      <a:hlink>
        <a:srgbClr val="000000"/>
      </a:hlink>
      <a:folHlink>
        <a:srgbClr val="FF3300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7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5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7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5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Blank Presentation">
  <a:themeElements>
    <a:clrScheme name="">
      <a:dk1>
        <a:srgbClr val="003300"/>
      </a:dk1>
      <a:lt1>
        <a:srgbClr val="FFFFCC"/>
      </a:lt1>
      <a:dk2>
        <a:srgbClr val="087618"/>
      </a:dk2>
      <a:lt2>
        <a:srgbClr val="008080"/>
      </a:lt2>
      <a:accent1>
        <a:srgbClr val="00CC99"/>
      </a:accent1>
      <a:accent2>
        <a:srgbClr val="3333CC"/>
      </a:accent2>
      <a:accent3>
        <a:srgbClr val="FFFFE2"/>
      </a:accent3>
      <a:accent4>
        <a:srgbClr val="002A00"/>
      </a:accent4>
      <a:accent5>
        <a:srgbClr val="AAE2CA"/>
      </a:accent5>
      <a:accent6>
        <a:srgbClr val="2D2DB9"/>
      </a:accent6>
      <a:hlink>
        <a:srgbClr val="000000"/>
      </a:hlink>
      <a:folHlink>
        <a:srgbClr val="FF3300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7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5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7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5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Blank Presentat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3012</TotalTime>
  <Words>935</Words>
  <Application>Microsoft Office PowerPoint</Application>
  <PresentationFormat>On-screen Show (4:3)</PresentationFormat>
  <Paragraphs>197</Paragraphs>
  <Slides>45</Slides>
  <Notes>45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45</vt:i4>
      </vt:variant>
    </vt:vector>
  </HeadingPairs>
  <TitlesOfParts>
    <vt:vector size="51" baseType="lpstr">
      <vt:lpstr>Arial</vt:lpstr>
      <vt:lpstr>Times New Roman</vt:lpstr>
      <vt:lpstr>Wingdings</vt:lpstr>
      <vt:lpstr>Blank Presentation</vt:lpstr>
      <vt:lpstr>3_Blank Presentation</vt:lpstr>
      <vt:lpstr>1_Blank Presentation</vt:lpstr>
      <vt:lpstr>Chapter 1 The Economic Problem</vt:lpstr>
      <vt:lpstr>What is the Economic Problem?</vt:lpstr>
      <vt:lpstr>What is a good?</vt:lpstr>
      <vt:lpstr>What is a service?</vt:lpstr>
      <vt:lpstr>What is a free good or service?</vt:lpstr>
      <vt:lpstr>What is a Scarce Good or Service?  </vt:lpstr>
      <vt:lpstr>What is a resource?</vt:lpstr>
      <vt:lpstr>Who gets when a good is scarce?</vt:lpstr>
      <vt:lpstr>What is a market?</vt:lpstr>
      <vt:lpstr>How do we solve the allocation problem in a free market?</vt:lpstr>
      <vt:lpstr>What assumption do we make concerning the market?</vt:lpstr>
      <vt:lpstr>Who gets when a good is scarce?</vt:lpstr>
      <vt:lpstr>Who was Adam Smith?</vt:lpstr>
      <vt:lpstr>According to Adam Smith, what is the invisible hand?</vt:lpstr>
      <vt:lpstr>What was the main idea of the Wealth of Nations by Adam Smith 1776?</vt:lpstr>
      <vt:lpstr>Is Self Interest a greedy concept?</vt:lpstr>
      <vt:lpstr>What is the Price Mechanism?</vt:lpstr>
      <vt:lpstr>What assumption do economists always make?</vt:lpstr>
      <vt:lpstr>What is Normative Economics?</vt:lpstr>
      <vt:lpstr>What is Positive Economics?</vt:lpstr>
      <vt:lpstr>What are 2 common pitfalls to avoid?</vt:lpstr>
      <vt:lpstr>What are the factors of production (resources)?</vt:lpstr>
      <vt:lpstr>What is land?</vt:lpstr>
      <vt:lpstr>What is labor?</vt:lpstr>
      <vt:lpstr>What is capital?</vt:lpstr>
      <vt:lpstr>What is human capital?</vt:lpstr>
      <vt:lpstr>What does money allow you to do?</vt:lpstr>
      <vt:lpstr>What is entrepreneurial ability?</vt:lpstr>
      <vt:lpstr>What are characteristics of Entrepreneurs?</vt:lpstr>
      <vt:lpstr>Why can the entrepreneur have more free time, make more money, and have more security than an employee?</vt:lpstr>
      <vt:lpstr>How can you duplicate yourself?</vt:lpstr>
      <vt:lpstr>Why is Duplication the flip side of debt?</vt:lpstr>
      <vt:lpstr>What are two basic laws of entrepreneurship?</vt:lpstr>
      <vt:lpstr>What is the first law of wealth building?</vt:lpstr>
      <vt:lpstr>What is the name of the book that explains the principles of wealth building?</vt:lpstr>
      <vt:lpstr>What is the name of the book that explores wealthy characteristics?</vt:lpstr>
      <vt:lpstr>What does the term “Equilibrium” mean?</vt:lpstr>
      <vt:lpstr>What is the Austrian view of equilibrium?</vt:lpstr>
      <vt:lpstr>What is the Keynesian view of equilibrium?</vt:lpstr>
      <vt:lpstr>What is the Austrian  view of growth?</vt:lpstr>
      <vt:lpstr>What is the Keynesian view of growth?</vt:lpstr>
      <vt:lpstr>What about planning?</vt:lpstr>
      <vt:lpstr>What is the “rule of law”?</vt:lpstr>
      <vt:lpstr>What is the “rule of man”?</vt:lpstr>
      <vt:lpstr>END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</dc:title>
  <dc:creator>NRCC</dc:creator>
  <cp:lastModifiedBy>Kenneth Long</cp:lastModifiedBy>
  <cp:revision>195</cp:revision>
  <dcterms:modified xsi:type="dcterms:W3CDTF">2014-09-17T16:26:47Z</dcterms:modified>
</cp:coreProperties>
</file>